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0"/>
    <p:sldId id="257" r:id="rId31"/>
    <p:sldId id="258" r:id="rId32"/>
    <p:sldId id="259" r:id="rId33"/>
    <p:sldId id="260" r:id="rId34"/>
    <p:sldId id="261" r:id="rId35"/>
    <p:sldId id="262" r:id="rId36"/>
    <p:sldId id="263" r:id="rId37"/>
    <p:sldId id="264" r:id="rId38"/>
    <p:sldId id="265" r:id="rId39"/>
    <p:sldId id="266" r:id="rId40"/>
    <p:sldId id="267" r:id="rId41"/>
    <p:sldId id="268" r:id="rId42"/>
    <p:sldId id="269" r:id="rId43"/>
    <p:sldId id="270" r:id="rId44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Times New Roman" charset="1" panose="02030502070405020303"/>
      <p:regular r:id="rId10"/>
    </p:embeddedFont>
    <p:embeddedFont>
      <p:font typeface="Times New Roman Bold" charset="1" panose="02030802070405020303"/>
      <p:regular r:id="rId11"/>
    </p:embeddedFont>
    <p:embeddedFont>
      <p:font typeface="Times New Roman Italics" charset="1" panose="02030502070405090303"/>
      <p:regular r:id="rId12"/>
    </p:embeddedFont>
    <p:embeddedFont>
      <p:font typeface="Times New Roman Bold Italics" charset="1" panose="02030802070405090303"/>
      <p:regular r:id="rId13"/>
    </p:embeddedFont>
    <p:embeddedFont>
      <p:font typeface="Times New Roman Medium" charset="1" panose="02030502070405020303"/>
      <p:regular r:id="rId14"/>
    </p:embeddedFont>
    <p:embeddedFont>
      <p:font typeface="Times New Roman Medium Italics" charset="1" panose="02030502070405090303"/>
      <p:regular r:id="rId15"/>
    </p:embeddedFont>
    <p:embeddedFont>
      <p:font typeface="Times New Roman Semi-Bold" charset="1" panose="02030702070405020303"/>
      <p:regular r:id="rId16"/>
    </p:embeddedFont>
    <p:embeddedFont>
      <p:font typeface="Times New Roman Semi-Bold Italics" charset="1" panose="02030702070405090303"/>
      <p:regular r:id="rId17"/>
    </p:embeddedFont>
    <p:embeddedFont>
      <p:font typeface="Times New Roman Ultra-Bold" charset="1" panose="02030902070405020303"/>
      <p:regular r:id="rId18"/>
    </p:embeddedFont>
    <p:embeddedFont>
      <p:font typeface="Arial" charset="1" panose="020B0502020202020204"/>
      <p:regular r:id="rId19"/>
    </p:embeddedFont>
    <p:embeddedFont>
      <p:font typeface="Arial Bold" charset="1" panose="020B0802020202020204"/>
      <p:regular r:id="rId20"/>
    </p:embeddedFont>
    <p:embeddedFont>
      <p:font typeface="Arial Italics" charset="1" panose="020B0502020202090204"/>
      <p:regular r:id="rId21"/>
    </p:embeddedFont>
    <p:embeddedFont>
      <p:font typeface="Arial Bold Italics" charset="1" panose="020B0802020202090204"/>
      <p:regular r:id="rId22"/>
    </p:embeddedFont>
    <p:embeddedFont>
      <p:font typeface="Dosis" charset="1" panose="02010503020202060003"/>
      <p:regular r:id="rId23"/>
    </p:embeddedFont>
    <p:embeddedFont>
      <p:font typeface="Dosis Bold" charset="1" panose="02010803020202060003"/>
      <p:regular r:id="rId24"/>
    </p:embeddedFont>
    <p:embeddedFont>
      <p:font typeface="Dosis Extra-Light" charset="1" panose="02010203020202060003"/>
      <p:regular r:id="rId25"/>
    </p:embeddedFont>
    <p:embeddedFont>
      <p:font typeface="Dosis Light" charset="1" panose="02010803020202060003"/>
      <p:regular r:id="rId26"/>
    </p:embeddedFont>
    <p:embeddedFont>
      <p:font typeface="Dosis Medium" charset="1" panose="02010603020202060003"/>
      <p:regular r:id="rId27"/>
    </p:embeddedFont>
    <p:embeddedFont>
      <p:font typeface="Dosis Semi-Bold" charset="1" panose="02010703020202060003"/>
      <p:regular r:id="rId28"/>
    </p:embeddedFont>
    <p:embeddedFont>
      <p:font typeface="Dosis Ultra-Bold" charset="1" panose="02010903020202060003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slides/slide1.xml" Type="http://schemas.openxmlformats.org/officeDocument/2006/relationships/slide"/><Relationship Id="rId31" Target="slides/slide2.xml" Type="http://schemas.openxmlformats.org/officeDocument/2006/relationships/slide"/><Relationship Id="rId32" Target="slides/slide3.xml" Type="http://schemas.openxmlformats.org/officeDocument/2006/relationships/slide"/><Relationship Id="rId33" Target="slides/slide4.xml" Type="http://schemas.openxmlformats.org/officeDocument/2006/relationships/slide"/><Relationship Id="rId34" Target="slides/slide5.xml" Type="http://schemas.openxmlformats.org/officeDocument/2006/relationships/slide"/><Relationship Id="rId35" Target="slides/slide6.xml" Type="http://schemas.openxmlformats.org/officeDocument/2006/relationships/slide"/><Relationship Id="rId36" Target="slides/slide7.xml" Type="http://schemas.openxmlformats.org/officeDocument/2006/relationships/slide"/><Relationship Id="rId37" Target="slides/slide8.xml" Type="http://schemas.openxmlformats.org/officeDocument/2006/relationships/slide"/><Relationship Id="rId38" Target="slides/slide9.xml" Type="http://schemas.openxmlformats.org/officeDocument/2006/relationships/slide"/><Relationship Id="rId39" Target="slides/slide10.xml" Type="http://schemas.openxmlformats.org/officeDocument/2006/relationships/slide"/><Relationship Id="rId4" Target="theme/theme1.xml" Type="http://schemas.openxmlformats.org/officeDocument/2006/relationships/theme"/><Relationship Id="rId40" Target="slides/slide11.xml" Type="http://schemas.openxmlformats.org/officeDocument/2006/relationships/slide"/><Relationship Id="rId41" Target="slides/slide12.xml" Type="http://schemas.openxmlformats.org/officeDocument/2006/relationships/slide"/><Relationship Id="rId42" Target="slides/slide13.xml" Type="http://schemas.openxmlformats.org/officeDocument/2006/relationships/slide"/><Relationship Id="rId43" Target="slides/slide14.xml" Type="http://schemas.openxmlformats.org/officeDocument/2006/relationships/slide"/><Relationship Id="rId44" Target="slides/slide15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jpe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15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16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17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18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19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20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7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8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9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1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1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1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13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14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99756"/>
          </a:xfrm>
          <a:custGeom>
            <a:avLst/>
            <a:gdLst/>
            <a:ahLst/>
            <a:cxnLst/>
            <a:rect r="r" b="b" t="t" l="l"/>
            <a:pathLst>
              <a:path h="10299756" w="18288000">
                <a:moveTo>
                  <a:pt x="0" y="0"/>
                </a:moveTo>
                <a:lnTo>
                  <a:pt x="18288000" y="0"/>
                </a:lnTo>
                <a:lnTo>
                  <a:pt x="18288000" y="10299756"/>
                </a:lnTo>
                <a:lnTo>
                  <a:pt x="0" y="102997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83" r="0" b="-928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857375"/>
          </a:xfrm>
          <a:custGeom>
            <a:avLst/>
            <a:gdLst/>
            <a:ahLst/>
            <a:cxnLst/>
            <a:rect r="r" b="b" t="t" l="l"/>
            <a:pathLst>
              <a:path h="1857375" w="18288000">
                <a:moveTo>
                  <a:pt x="0" y="0"/>
                </a:moveTo>
                <a:lnTo>
                  <a:pt x="18288000" y="0"/>
                </a:lnTo>
                <a:lnTo>
                  <a:pt x="18288000" y="1857375"/>
                </a:lnTo>
                <a:lnTo>
                  <a:pt x="0" y="18573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776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638291" y="48092"/>
            <a:ext cx="1265046" cy="1589742"/>
          </a:xfrm>
          <a:custGeom>
            <a:avLst/>
            <a:gdLst/>
            <a:ahLst/>
            <a:cxnLst/>
            <a:rect r="r" b="b" t="t" l="l"/>
            <a:pathLst>
              <a:path h="1589742" w="1265046">
                <a:moveTo>
                  <a:pt x="0" y="0"/>
                </a:moveTo>
                <a:lnTo>
                  <a:pt x="1265046" y="0"/>
                </a:lnTo>
                <a:lnTo>
                  <a:pt x="1265046" y="1589742"/>
                </a:lnTo>
                <a:lnTo>
                  <a:pt x="0" y="15897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0" t="0" r="-2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0" y="2570"/>
            <a:ext cx="18288000" cy="10281859"/>
          </a:xfrm>
          <a:custGeom>
            <a:avLst/>
            <a:gdLst/>
            <a:ahLst/>
            <a:cxnLst/>
            <a:rect r="r" b="b" t="t" l="l"/>
            <a:pathLst>
              <a:path h="10281859" w="18288000">
                <a:moveTo>
                  <a:pt x="0" y="0"/>
                </a:moveTo>
                <a:lnTo>
                  <a:pt x="18288000" y="0"/>
                </a:lnTo>
                <a:lnTo>
                  <a:pt x="18288000" y="10281859"/>
                </a:lnTo>
                <a:lnTo>
                  <a:pt x="0" y="102818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" t="0" r="-3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593962" y="1806627"/>
            <a:ext cx="4415014" cy="6296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FFFFFF"/>
                </a:solidFill>
                <a:latin typeface="Arimo"/>
              </a:rPr>
              <a:t>«Apóstol de la Bondad»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907444" y="624718"/>
            <a:ext cx="9438358" cy="810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>
                <a:solidFill>
                  <a:srgbClr val="FF9900"/>
                </a:solidFill>
                <a:latin typeface="Arimo"/>
              </a:rPr>
              <a:t>Espiritualidad del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9684454" y="2801014"/>
            <a:ext cx="6602539" cy="6428788"/>
          </a:xfrm>
          <a:custGeom>
            <a:avLst/>
            <a:gdLst/>
            <a:ahLst/>
            <a:cxnLst/>
            <a:rect r="r" b="b" t="t" l="l"/>
            <a:pathLst>
              <a:path h="6428788" w="6602539">
                <a:moveTo>
                  <a:pt x="0" y="0"/>
                </a:moveTo>
                <a:lnTo>
                  <a:pt x="6602540" y="0"/>
                </a:lnTo>
                <a:lnTo>
                  <a:pt x="6602540" y="6428789"/>
                </a:lnTo>
                <a:lnTo>
                  <a:pt x="0" y="642878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71042" y="-2571"/>
            <a:ext cx="7519809" cy="10287000"/>
          </a:xfrm>
          <a:custGeom>
            <a:avLst/>
            <a:gdLst/>
            <a:ahLst/>
            <a:cxnLst/>
            <a:rect r="r" b="b" t="t" l="l"/>
            <a:pathLst>
              <a:path h="10287000" w="7519809">
                <a:moveTo>
                  <a:pt x="0" y="0"/>
                </a:moveTo>
                <a:lnTo>
                  <a:pt x="7519809" y="0"/>
                </a:lnTo>
                <a:lnTo>
                  <a:pt x="751980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99756"/>
          </a:xfrm>
          <a:custGeom>
            <a:avLst/>
            <a:gdLst/>
            <a:ahLst/>
            <a:cxnLst/>
            <a:rect r="r" b="b" t="t" l="l"/>
            <a:pathLst>
              <a:path h="10299756" w="18288000">
                <a:moveTo>
                  <a:pt x="0" y="0"/>
                </a:moveTo>
                <a:lnTo>
                  <a:pt x="18288000" y="0"/>
                </a:lnTo>
                <a:lnTo>
                  <a:pt x="18288000" y="10299756"/>
                </a:lnTo>
                <a:lnTo>
                  <a:pt x="0" y="102997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83" r="0" b="-928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857375"/>
          </a:xfrm>
          <a:custGeom>
            <a:avLst/>
            <a:gdLst/>
            <a:ahLst/>
            <a:cxnLst/>
            <a:rect r="r" b="b" t="t" l="l"/>
            <a:pathLst>
              <a:path h="1857375" w="18288000">
                <a:moveTo>
                  <a:pt x="0" y="0"/>
                </a:moveTo>
                <a:lnTo>
                  <a:pt x="18288000" y="0"/>
                </a:lnTo>
                <a:lnTo>
                  <a:pt x="18288000" y="1857375"/>
                </a:lnTo>
                <a:lnTo>
                  <a:pt x="0" y="18573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776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638291" y="48092"/>
            <a:ext cx="1265046" cy="1589742"/>
          </a:xfrm>
          <a:custGeom>
            <a:avLst/>
            <a:gdLst/>
            <a:ahLst/>
            <a:cxnLst/>
            <a:rect r="r" b="b" t="t" l="l"/>
            <a:pathLst>
              <a:path h="1589742" w="1265046">
                <a:moveTo>
                  <a:pt x="0" y="0"/>
                </a:moveTo>
                <a:lnTo>
                  <a:pt x="1265046" y="0"/>
                </a:lnTo>
                <a:lnTo>
                  <a:pt x="1265046" y="1589742"/>
                </a:lnTo>
                <a:lnTo>
                  <a:pt x="0" y="15897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0" t="0" r="-2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87948" y="2031948"/>
            <a:ext cx="12399910" cy="70848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3300">
                <a:solidFill>
                  <a:srgbClr val="FFCC00"/>
                </a:solidFill>
                <a:latin typeface="Arial Bold"/>
              </a:rPr>
              <a:t>Las almas son tuyas no mías, que te encuentren a ti no a mí…</a:t>
            </a:r>
          </a:p>
          <a:p>
            <a:pPr algn="l" marL="597217" indent="-298609" lvl="1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FFFFFF"/>
                </a:solidFill>
                <a:latin typeface="Arial"/>
              </a:rPr>
              <a:t>«Mi apostolado de la bondad, de la dulzura  y de la apacible alegría; es propio de las almas pequeñas y el que más corazones conquista para Dios?...» (DE 1935).</a:t>
            </a:r>
          </a:p>
          <a:p>
            <a:pPr algn="l" marL="597217" indent="-298609" lvl="1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66FFFF"/>
                </a:solidFill>
                <a:latin typeface="Arial"/>
              </a:rPr>
              <a:t>Cito Carta de MLS al P. Félix, 1936: </a:t>
            </a:r>
          </a:p>
          <a:p>
            <a:pPr algn="l" marL="597217" indent="-298609" lvl="1">
              <a:lnSpc>
                <a:spcPts val="3960"/>
              </a:lnSpc>
            </a:pPr>
            <a:r>
              <a:rPr lang="en-US" sz="3300">
                <a:solidFill>
                  <a:srgbClr val="FFCC00"/>
                </a:solidFill>
                <a:latin typeface="Arial"/>
              </a:rPr>
              <a:t>Me siento con un corazón muy grande para encerrar a todo el mundo, es decir, quisiera remediar todo mal, con una inmensa caridad.</a:t>
            </a:r>
          </a:p>
          <a:p>
            <a:pPr algn="l" marL="597217" indent="-298609" lvl="1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66FFFF"/>
                </a:solidFill>
                <a:latin typeface="Arial"/>
              </a:rPr>
              <a:t>Cito el DE 1922: </a:t>
            </a:r>
            <a:r>
              <a:rPr lang="en-US" sz="3300">
                <a:solidFill>
                  <a:srgbClr val="FFCC00"/>
                </a:solidFill>
                <a:latin typeface="Arial"/>
              </a:rPr>
              <a:t>Debo ser el consolador de todas las penas…</a:t>
            </a:r>
          </a:p>
          <a:p>
            <a:pPr algn="l" marL="597217" indent="-298609" lvl="1">
              <a:lnSpc>
                <a:spcPts val="3960"/>
              </a:lnSpc>
            </a:pPr>
            <a:r>
              <a:rPr lang="en-US" sz="3300">
                <a:solidFill>
                  <a:srgbClr val="FFCC00"/>
                </a:solidFill>
                <a:latin typeface="Arial"/>
              </a:rPr>
              <a:t>No debo ser de ningún rango social y sí debo tender a todos…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248597" y="89403"/>
            <a:ext cx="14851855" cy="1355002"/>
            <a:chOff x="0" y="0"/>
            <a:chExt cx="19802474" cy="180667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802475" cy="1806702"/>
            </a:xfrm>
            <a:custGeom>
              <a:avLst/>
              <a:gdLst/>
              <a:ahLst/>
              <a:cxnLst/>
              <a:rect r="r" b="b" t="t" l="l"/>
              <a:pathLst>
                <a:path h="1806702" w="19802475">
                  <a:moveTo>
                    <a:pt x="0" y="0"/>
                  </a:moveTo>
                  <a:lnTo>
                    <a:pt x="19802475" y="0"/>
                  </a:lnTo>
                  <a:lnTo>
                    <a:pt x="19802475" y="1806702"/>
                  </a:lnTo>
                  <a:lnTo>
                    <a:pt x="0" y="1806702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104775"/>
              <a:ext cx="19802474" cy="19114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480"/>
                </a:lnSpc>
              </a:pPr>
              <a:r>
                <a:rPr lang="en-US" sz="5400">
                  <a:solidFill>
                    <a:srgbClr val="802017"/>
                  </a:solidFill>
                  <a:latin typeface="Arial Bold"/>
                </a:rPr>
                <a:t>Todos me dicen padre, seamos padre</a:t>
              </a:r>
              <a:r>
                <a:rPr lang="en-US" sz="5400">
                  <a:solidFill>
                    <a:srgbClr val="FFCC00"/>
                  </a:solidFill>
                  <a:latin typeface="Arial Bold"/>
                </a:rPr>
                <a:t> 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2996747" y="2425390"/>
            <a:ext cx="5197797" cy="7094704"/>
          </a:xfrm>
          <a:custGeom>
            <a:avLst/>
            <a:gdLst/>
            <a:ahLst/>
            <a:cxnLst/>
            <a:rect r="r" b="b" t="t" l="l"/>
            <a:pathLst>
              <a:path h="7094704" w="5197797">
                <a:moveTo>
                  <a:pt x="0" y="0"/>
                </a:moveTo>
                <a:lnTo>
                  <a:pt x="5197797" y="0"/>
                </a:lnTo>
                <a:lnTo>
                  <a:pt x="5197797" y="7094705"/>
                </a:lnTo>
                <a:lnTo>
                  <a:pt x="0" y="70947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5" t="0" r="-15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99756"/>
          </a:xfrm>
          <a:custGeom>
            <a:avLst/>
            <a:gdLst/>
            <a:ahLst/>
            <a:cxnLst/>
            <a:rect r="r" b="b" t="t" l="l"/>
            <a:pathLst>
              <a:path h="10299756" w="18288000">
                <a:moveTo>
                  <a:pt x="0" y="0"/>
                </a:moveTo>
                <a:lnTo>
                  <a:pt x="18288000" y="0"/>
                </a:lnTo>
                <a:lnTo>
                  <a:pt x="18288000" y="10299756"/>
                </a:lnTo>
                <a:lnTo>
                  <a:pt x="0" y="102997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83" r="0" b="-928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857375"/>
          </a:xfrm>
          <a:custGeom>
            <a:avLst/>
            <a:gdLst/>
            <a:ahLst/>
            <a:cxnLst/>
            <a:rect r="r" b="b" t="t" l="l"/>
            <a:pathLst>
              <a:path h="1857375" w="18288000">
                <a:moveTo>
                  <a:pt x="0" y="0"/>
                </a:moveTo>
                <a:lnTo>
                  <a:pt x="18288000" y="0"/>
                </a:lnTo>
                <a:lnTo>
                  <a:pt x="18288000" y="1857375"/>
                </a:lnTo>
                <a:lnTo>
                  <a:pt x="0" y="18573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776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638291" y="48092"/>
            <a:ext cx="1265046" cy="1589742"/>
          </a:xfrm>
          <a:custGeom>
            <a:avLst/>
            <a:gdLst/>
            <a:ahLst/>
            <a:cxnLst/>
            <a:rect r="r" b="b" t="t" l="l"/>
            <a:pathLst>
              <a:path h="1589742" w="1265046">
                <a:moveTo>
                  <a:pt x="0" y="0"/>
                </a:moveTo>
                <a:lnTo>
                  <a:pt x="1265046" y="0"/>
                </a:lnTo>
                <a:lnTo>
                  <a:pt x="1265046" y="1589742"/>
                </a:lnTo>
                <a:lnTo>
                  <a:pt x="0" y="15897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0" t="0" r="-2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75434" y="2181193"/>
            <a:ext cx="9652496" cy="6846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97217" indent="-298609" lvl="1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FFFFFF"/>
                </a:solidFill>
                <a:latin typeface="Arial"/>
              </a:rPr>
              <a:t>Ministerio de la formación de la catequesis,</a:t>
            </a:r>
          </a:p>
          <a:p>
            <a:pPr algn="l" marL="597217" indent="-298609" lvl="1">
              <a:lnSpc>
                <a:spcPts val="3960"/>
              </a:lnSpc>
            </a:pPr>
            <a:r>
              <a:rPr lang="en-US" sz="3300">
                <a:solidFill>
                  <a:srgbClr val="FFFFFF"/>
                </a:solidFill>
                <a:latin typeface="Arial"/>
              </a:rPr>
              <a:t>promotor de vocaciones en la Iglesia. </a:t>
            </a:r>
          </a:p>
          <a:p>
            <a:pPr algn="l" marL="597217" indent="-298609" lvl="1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FFCC00"/>
                </a:solidFill>
                <a:latin typeface="Arial"/>
              </a:rPr>
              <a:t>Fecundidad en el confesionario y como Director espiritual: infundía confianza, era paciente y sabía exigir con suavidad y bondad.</a:t>
            </a:r>
          </a:p>
          <a:p>
            <a:pPr algn="l" marL="597217" indent="-298609" lvl="1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FFFFFF"/>
                </a:solidFill>
                <a:latin typeface="Arial"/>
              </a:rPr>
              <a:t>Mártir del confesionario. </a:t>
            </a:r>
          </a:p>
          <a:p>
            <a:pPr algn="l" marL="597217" indent="-298609" lvl="1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FFFFFF"/>
                </a:solidFill>
                <a:latin typeface="Arial"/>
              </a:rPr>
              <a:t>Impulsaba a las personas a realizar un apostolado como el catecismo, visitar a los enfermos, asistir a los encarcelados.</a:t>
            </a:r>
          </a:p>
          <a:p>
            <a:pPr algn="l" marL="597217" indent="-298609" lvl="1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FFCC00"/>
                </a:solidFill>
                <a:latin typeface="Arial"/>
              </a:rPr>
              <a:t>Por donde pasaba dejó a Dios, a las personas las entusiasmaba por la vida interior. 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231870" y="338136"/>
            <a:ext cx="14851856" cy="1355002"/>
            <a:chOff x="0" y="0"/>
            <a:chExt cx="19802474" cy="180667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802475" cy="1806702"/>
            </a:xfrm>
            <a:custGeom>
              <a:avLst/>
              <a:gdLst/>
              <a:ahLst/>
              <a:cxnLst/>
              <a:rect r="r" b="b" t="t" l="l"/>
              <a:pathLst>
                <a:path h="1806702" w="19802475">
                  <a:moveTo>
                    <a:pt x="0" y="0"/>
                  </a:moveTo>
                  <a:lnTo>
                    <a:pt x="19802475" y="0"/>
                  </a:lnTo>
                  <a:lnTo>
                    <a:pt x="19802475" y="1806702"/>
                  </a:lnTo>
                  <a:lnTo>
                    <a:pt x="0" y="1806702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0"/>
              <a:ext cx="19802474" cy="18066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120"/>
                </a:lnSpc>
              </a:pPr>
              <a:r>
                <a:rPr lang="en-US" sz="5100" spc="18">
                  <a:solidFill>
                    <a:srgbClr val="595959"/>
                  </a:solidFill>
                  <a:latin typeface="Dosis Bold"/>
                </a:rPr>
                <a:t>Irradiación de su apostolado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0196394" y="2391938"/>
            <a:ext cx="7878205" cy="6681324"/>
          </a:xfrm>
          <a:custGeom>
            <a:avLst/>
            <a:gdLst/>
            <a:ahLst/>
            <a:cxnLst/>
            <a:rect r="r" b="b" t="t" l="l"/>
            <a:pathLst>
              <a:path h="6681324" w="7878205">
                <a:moveTo>
                  <a:pt x="0" y="0"/>
                </a:moveTo>
                <a:lnTo>
                  <a:pt x="7878205" y="0"/>
                </a:lnTo>
                <a:lnTo>
                  <a:pt x="7878205" y="6681324"/>
                </a:lnTo>
                <a:lnTo>
                  <a:pt x="0" y="66813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99756"/>
          </a:xfrm>
          <a:custGeom>
            <a:avLst/>
            <a:gdLst/>
            <a:ahLst/>
            <a:cxnLst/>
            <a:rect r="r" b="b" t="t" l="l"/>
            <a:pathLst>
              <a:path h="10299756" w="18288000">
                <a:moveTo>
                  <a:pt x="0" y="0"/>
                </a:moveTo>
                <a:lnTo>
                  <a:pt x="18288000" y="0"/>
                </a:lnTo>
                <a:lnTo>
                  <a:pt x="18288000" y="10299756"/>
                </a:lnTo>
                <a:lnTo>
                  <a:pt x="0" y="102997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83" r="0" b="-928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857375"/>
          </a:xfrm>
          <a:custGeom>
            <a:avLst/>
            <a:gdLst/>
            <a:ahLst/>
            <a:cxnLst/>
            <a:rect r="r" b="b" t="t" l="l"/>
            <a:pathLst>
              <a:path h="1857375" w="18288000">
                <a:moveTo>
                  <a:pt x="0" y="0"/>
                </a:moveTo>
                <a:lnTo>
                  <a:pt x="18288000" y="0"/>
                </a:lnTo>
                <a:lnTo>
                  <a:pt x="18288000" y="1857375"/>
                </a:lnTo>
                <a:lnTo>
                  <a:pt x="0" y="18573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776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638291" y="48092"/>
            <a:ext cx="1265046" cy="1589742"/>
          </a:xfrm>
          <a:custGeom>
            <a:avLst/>
            <a:gdLst/>
            <a:ahLst/>
            <a:cxnLst/>
            <a:rect r="r" b="b" t="t" l="l"/>
            <a:pathLst>
              <a:path h="1589742" w="1265046">
                <a:moveTo>
                  <a:pt x="0" y="0"/>
                </a:moveTo>
                <a:lnTo>
                  <a:pt x="1265046" y="0"/>
                </a:lnTo>
                <a:lnTo>
                  <a:pt x="1265046" y="1589742"/>
                </a:lnTo>
                <a:lnTo>
                  <a:pt x="0" y="15897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0" t="0" r="-2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789058" y="3381777"/>
            <a:ext cx="15737477" cy="3447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51510" indent="-325755" lvl="1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FFCC00"/>
                </a:solidFill>
                <a:latin typeface="Arial"/>
              </a:rPr>
              <a:t>Era generoso para atender especialmente a los enfermos, </a:t>
            </a:r>
            <a:r>
              <a:rPr lang="en-US" sz="3600">
                <a:solidFill>
                  <a:srgbClr val="FFFFFF"/>
                </a:solidFill>
                <a:latin typeface="Arial"/>
              </a:rPr>
              <a:t>psiquiátricos</a:t>
            </a:r>
          </a:p>
          <a:p>
            <a:pPr algn="l" marL="651510" indent="-325755" lvl="1">
              <a:lnSpc>
                <a:spcPts val="4320"/>
              </a:lnSpc>
            </a:pPr>
            <a:r>
              <a:rPr lang="en-US" sz="3600">
                <a:solidFill>
                  <a:srgbClr val="FFCC00"/>
                </a:solidFill>
                <a:latin typeface="Arial"/>
              </a:rPr>
              <a:t> los asistía con gran bondad. </a:t>
            </a:r>
            <a:r>
              <a:rPr lang="en-US" sz="3600">
                <a:solidFill>
                  <a:srgbClr val="FFCC00"/>
                </a:solidFill>
                <a:latin typeface="Arial Italics"/>
              </a:rPr>
              <a:t>Florentino Villalón</a:t>
            </a:r>
          </a:p>
          <a:p>
            <a:pPr algn="l" marL="651510" indent="-325755" lvl="1">
              <a:lnSpc>
                <a:spcPts val="4320"/>
              </a:lnSpc>
            </a:pPr>
          </a:p>
          <a:p>
            <a:pPr algn="l" marL="651510" indent="-325755" lvl="1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Arial"/>
              </a:rPr>
              <a:t>Mantenía una relación cercana, de interés, derramaba ternura, alegría, les brindaba consuelo y una palabra de afecto.  </a:t>
            </a:r>
            <a:r>
              <a:rPr lang="en-US" sz="3600">
                <a:solidFill>
                  <a:srgbClr val="FFFFFF"/>
                </a:solidFill>
                <a:latin typeface="Arial Italics"/>
              </a:rPr>
              <a:t>Dr. Manuel Falcón</a:t>
            </a:r>
          </a:p>
          <a:p>
            <a:pPr algn="l" marL="651510" indent="-325755" lvl="1">
              <a:lnSpc>
                <a:spcPts val="4320"/>
              </a:lnSpc>
            </a:pPr>
          </a:p>
        </p:txBody>
      </p:sp>
      <p:grpSp>
        <p:nvGrpSpPr>
          <p:cNvPr name="Group 6" id="6"/>
          <p:cNvGrpSpPr/>
          <p:nvPr/>
        </p:nvGrpSpPr>
        <p:grpSpPr>
          <a:xfrm rot="0">
            <a:off x="1231870" y="338136"/>
            <a:ext cx="14851856" cy="1355002"/>
            <a:chOff x="0" y="0"/>
            <a:chExt cx="19802474" cy="180667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802475" cy="1806702"/>
            </a:xfrm>
            <a:custGeom>
              <a:avLst/>
              <a:gdLst/>
              <a:ahLst/>
              <a:cxnLst/>
              <a:rect r="r" b="b" t="t" l="l"/>
              <a:pathLst>
                <a:path h="1806702" w="19802475">
                  <a:moveTo>
                    <a:pt x="0" y="0"/>
                  </a:moveTo>
                  <a:lnTo>
                    <a:pt x="19802475" y="0"/>
                  </a:lnTo>
                  <a:lnTo>
                    <a:pt x="19802475" y="1806702"/>
                  </a:lnTo>
                  <a:lnTo>
                    <a:pt x="0" y="1806702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0"/>
              <a:ext cx="19802474" cy="18066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480"/>
                </a:lnSpc>
              </a:pPr>
              <a:r>
                <a:rPr lang="en-US" sz="5400" spc="19">
                  <a:solidFill>
                    <a:srgbClr val="990000"/>
                  </a:solidFill>
                  <a:latin typeface="Dosis Bold"/>
                </a:rPr>
                <a:t>Testimonios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5400000">
            <a:off x="8693446" y="4571505"/>
            <a:ext cx="901104" cy="9901238"/>
          </a:xfrm>
          <a:custGeom>
            <a:avLst/>
            <a:gdLst/>
            <a:ahLst/>
            <a:cxnLst/>
            <a:rect r="r" b="b" t="t" l="l"/>
            <a:pathLst>
              <a:path h="9901238" w="901104">
                <a:moveTo>
                  <a:pt x="0" y="0"/>
                </a:moveTo>
                <a:lnTo>
                  <a:pt x="901104" y="0"/>
                </a:lnTo>
                <a:lnTo>
                  <a:pt x="901104" y="9901237"/>
                </a:lnTo>
                <a:lnTo>
                  <a:pt x="0" y="99012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02449" t="0" r="-526466" b="-157"/>
            </a:stretch>
          </a:blipFill>
        </p:spPr>
      </p:sp>
    </p:spTree>
  </p:cSld>
  <p:clrMapOvr>
    <a:masterClrMapping/>
  </p:clrMapOvr>
  <p:transition spd="fast">
    <p:fade/>
  </p:transition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99756"/>
          </a:xfrm>
          <a:custGeom>
            <a:avLst/>
            <a:gdLst/>
            <a:ahLst/>
            <a:cxnLst/>
            <a:rect r="r" b="b" t="t" l="l"/>
            <a:pathLst>
              <a:path h="10299756" w="18288000">
                <a:moveTo>
                  <a:pt x="0" y="0"/>
                </a:moveTo>
                <a:lnTo>
                  <a:pt x="18288000" y="0"/>
                </a:lnTo>
                <a:lnTo>
                  <a:pt x="18288000" y="10299756"/>
                </a:lnTo>
                <a:lnTo>
                  <a:pt x="0" y="102997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83" r="0" b="-928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857375"/>
          </a:xfrm>
          <a:custGeom>
            <a:avLst/>
            <a:gdLst/>
            <a:ahLst/>
            <a:cxnLst/>
            <a:rect r="r" b="b" t="t" l="l"/>
            <a:pathLst>
              <a:path h="1857375" w="18288000">
                <a:moveTo>
                  <a:pt x="0" y="0"/>
                </a:moveTo>
                <a:lnTo>
                  <a:pt x="18288000" y="0"/>
                </a:lnTo>
                <a:lnTo>
                  <a:pt x="18288000" y="1857375"/>
                </a:lnTo>
                <a:lnTo>
                  <a:pt x="0" y="18573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776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638291" y="48092"/>
            <a:ext cx="1265046" cy="1589742"/>
          </a:xfrm>
          <a:custGeom>
            <a:avLst/>
            <a:gdLst/>
            <a:ahLst/>
            <a:cxnLst/>
            <a:rect r="r" b="b" t="t" l="l"/>
            <a:pathLst>
              <a:path h="1589742" w="1265046">
                <a:moveTo>
                  <a:pt x="0" y="0"/>
                </a:moveTo>
                <a:lnTo>
                  <a:pt x="1265046" y="0"/>
                </a:lnTo>
                <a:lnTo>
                  <a:pt x="1265046" y="1589742"/>
                </a:lnTo>
                <a:lnTo>
                  <a:pt x="0" y="15897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0" t="0" r="-2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-380690" y="1965418"/>
            <a:ext cx="11712846" cy="54566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84"/>
              </a:lnSpc>
            </a:pPr>
            <a:r>
              <a:rPr lang="en-US" sz="3600">
                <a:solidFill>
                  <a:srgbClr val="FFCC00"/>
                </a:solidFill>
                <a:latin typeface="Arial"/>
              </a:rPr>
              <a:t>Cito: Conferencia, 1943.</a:t>
            </a:r>
          </a:p>
          <a:p>
            <a:pPr algn="ctr">
              <a:lnSpc>
                <a:spcPts val="5184"/>
              </a:lnSpc>
            </a:pPr>
            <a:r>
              <a:rPr lang="en-US" sz="3600">
                <a:solidFill>
                  <a:srgbClr val="FFFFFF"/>
                </a:solidFill>
                <a:latin typeface="Arial"/>
              </a:rPr>
              <a:t>Yo tengo esta misión: Esparcir por</a:t>
            </a:r>
          </a:p>
          <a:p>
            <a:pPr algn="ctr">
              <a:lnSpc>
                <a:spcPts val="5184"/>
              </a:lnSpc>
            </a:pPr>
            <a:r>
              <a:rPr lang="en-US" sz="3600">
                <a:solidFill>
                  <a:srgbClr val="FFFFFF"/>
                </a:solidFill>
                <a:latin typeface="Arial"/>
              </a:rPr>
              <a:t>donde vaya la semilla de la pequeñez espiritual,</a:t>
            </a:r>
          </a:p>
          <a:p>
            <a:pPr algn="ctr">
              <a:lnSpc>
                <a:spcPts val="5184"/>
              </a:lnSpc>
            </a:pPr>
            <a:r>
              <a:rPr lang="en-US" sz="3600">
                <a:solidFill>
                  <a:srgbClr val="FFFFFF"/>
                </a:solidFill>
                <a:latin typeface="Arial"/>
              </a:rPr>
              <a:t>aumentar el número de los pequeños. </a:t>
            </a:r>
          </a:p>
          <a:p>
            <a:pPr algn="ctr">
              <a:lnSpc>
                <a:spcPts val="5184"/>
              </a:lnSpc>
            </a:pPr>
          </a:p>
          <a:p>
            <a:pPr algn="ctr">
              <a:lnSpc>
                <a:spcPts val="5184"/>
              </a:lnSpc>
            </a:pPr>
            <a:r>
              <a:rPr lang="en-US" sz="3600">
                <a:solidFill>
                  <a:srgbClr val="FFFFFF"/>
                </a:solidFill>
                <a:latin typeface="Arial"/>
              </a:rPr>
              <a:t>Aunque indigno, me ha</a:t>
            </a:r>
          </a:p>
          <a:p>
            <a:pPr algn="ctr">
              <a:lnSpc>
                <a:spcPts val="5184"/>
              </a:lnSpc>
            </a:pPr>
            <a:r>
              <a:rPr lang="en-US" sz="3600">
                <a:solidFill>
                  <a:srgbClr val="FFFFFF"/>
                </a:solidFill>
                <a:latin typeface="Arial"/>
              </a:rPr>
              <a:t>puesto como la fuente para que beban y las</a:t>
            </a:r>
          </a:p>
          <a:p>
            <a:pPr algn="ctr">
              <a:lnSpc>
                <a:spcPts val="5184"/>
              </a:lnSpc>
            </a:pPr>
            <a:r>
              <a:rPr lang="en-US" sz="3600">
                <a:solidFill>
                  <a:srgbClr val="FFFFFF"/>
                </a:solidFill>
                <a:latin typeface="Arial"/>
              </a:rPr>
              <a:t>ha puesto en mis manos.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231870" y="338136"/>
            <a:ext cx="14851856" cy="1355002"/>
            <a:chOff x="0" y="0"/>
            <a:chExt cx="19802474" cy="180667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802475" cy="1806702"/>
            </a:xfrm>
            <a:custGeom>
              <a:avLst/>
              <a:gdLst/>
              <a:ahLst/>
              <a:cxnLst/>
              <a:rect r="r" b="b" t="t" l="l"/>
              <a:pathLst>
                <a:path h="1806702" w="19802475">
                  <a:moveTo>
                    <a:pt x="0" y="0"/>
                  </a:moveTo>
                  <a:lnTo>
                    <a:pt x="19802475" y="0"/>
                  </a:lnTo>
                  <a:lnTo>
                    <a:pt x="19802475" y="1806702"/>
                  </a:lnTo>
                  <a:lnTo>
                    <a:pt x="0" y="1806702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0"/>
              <a:ext cx="19802474" cy="18066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120"/>
                </a:lnSpc>
              </a:pPr>
              <a:r>
                <a:rPr lang="en-US" sz="5100" spc="18">
                  <a:solidFill>
                    <a:srgbClr val="006600"/>
                  </a:solidFill>
                  <a:latin typeface="Dosis Bold"/>
                </a:rPr>
                <a:t>Pequeñez espiritual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true" flipV="false" rot="0">
            <a:off x="9811376" y="3930806"/>
            <a:ext cx="8476624" cy="6411860"/>
          </a:xfrm>
          <a:custGeom>
            <a:avLst/>
            <a:gdLst/>
            <a:ahLst/>
            <a:cxnLst/>
            <a:rect r="r" b="b" t="t" l="l"/>
            <a:pathLst>
              <a:path h="6411860" w="8476624">
                <a:moveTo>
                  <a:pt x="8476624" y="0"/>
                </a:moveTo>
                <a:lnTo>
                  <a:pt x="0" y="0"/>
                </a:lnTo>
                <a:lnTo>
                  <a:pt x="0" y="6411859"/>
                </a:lnTo>
                <a:lnTo>
                  <a:pt x="8476624" y="6411859"/>
                </a:lnTo>
                <a:lnTo>
                  <a:pt x="8476624" y="0"/>
                </a:lnTo>
                <a:close/>
              </a:path>
            </a:pathLst>
          </a:custGeom>
          <a:blipFill>
            <a:blip r:embed="rId5"/>
            <a:stretch>
              <a:fillRect l="-32" t="0" r="-32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99756"/>
          </a:xfrm>
          <a:custGeom>
            <a:avLst/>
            <a:gdLst/>
            <a:ahLst/>
            <a:cxnLst/>
            <a:rect r="r" b="b" t="t" l="l"/>
            <a:pathLst>
              <a:path h="10299756" w="18288000">
                <a:moveTo>
                  <a:pt x="0" y="0"/>
                </a:moveTo>
                <a:lnTo>
                  <a:pt x="18288000" y="0"/>
                </a:lnTo>
                <a:lnTo>
                  <a:pt x="18288000" y="10299756"/>
                </a:lnTo>
                <a:lnTo>
                  <a:pt x="0" y="102997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83" r="0" b="-928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857375"/>
          </a:xfrm>
          <a:custGeom>
            <a:avLst/>
            <a:gdLst/>
            <a:ahLst/>
            <a:cxnLst/>
            <a:rect r="r" b="b" t="t" l="l"/>
            <a:pathLst>
              <a:path h="1857375" w="18288000">
                <a:moveTo>
                  <a:pt x="0" y="0"/>
                </a:moveTo>
                <a:lnTo>
                  <a:pt x="18288000" y="0"/>
                </a:lnTo>
                <a:lnTo>
                  <a:pt x="18288000" y="1857375"/>
                </a:lnTo>
                <a:lnTo>
                  <a:pt x="0" y="18573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776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638291" y="48092"/>
            <a:ext cx="1265046" cy="1589742"/>
          </a:xfrm>
          <a:custGeom>
            <a:avLst/>
            <a:gdLst/>
            <a:ahLst/>
            <a:cxnLst/>
            <a:rect r="r" b="b" t="t" l="l"/>
            <a:pathLst>
              <a:path h="1589742" w="1265046">
                <a:moveTo>
                  <a:pt x="0" y="0"/>
                </a:moveTo>
                <a:lnTo>
                  <a:pt x="1265046" y="0"/>
                </a:lnTo>
                <a:lnTo>
                  <a:pt x="1265046" y="1589742"/>
                </a:lnTo>
                <a:lnTo>
                  <a:pt x="0" y="15897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0" t="0" r="-2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231870" y="338136"/>
            <a:ext cx="14851856" cy="1355002"/>
            <a:chOff x="0" y="0"/>
            <a:chExt cx="19802474" cy="180667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9802475" cy="1806702"/>
            </a:xfrm>
            <a:custGeom>
              <a:avLst/>
              <a:gdLst/>
              <a:ahLst/>
              <a:cxnLst/>
              <a:rect r="r" b="b" t="t" l="l"/>
              <a:pathLst>
                <a:path h="1806702" w="19802475">
                  <a:moveTo>
                    <a:pt x="0" y="0"/>
                  </a:moveTo>
                  <a:lnTo>
                    <a:pt x="19802475" y="0"/>
                  </a:lnTo>
                  <a:lnTo>
                    <a:pt x="19802475" y="1806702"/>
                  </a:lnTo>
                  <a:lnTo>
                    <a:pt x="0" y="1806702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0"/>
              <a:ext cx="19802474" cy="18066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480"/>
                </a:lnSpc>
              </a:pPr>
              <a:r>
                <a:rPr lang="en-US" sz="5400" spc="19">
                  <a:solidFill>
                    <a:srgbClr val="990000"/>
                  </a:solidFill>
                  <a:latin typeface="Dosis Bold"/>
                </a:rPr>
                <a:t>Su trayectoria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834424" y="2398395"/>
            <a:ext cx="8118549" cy="30317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51510" indent="-325755" lvl="1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FFCC00"/>
                </a:solidFill>
                <a:latin typeface="Arial"/>
              </a:rPr>
              <a:t>La BONDAD fue su talante y su pasión.  </a:t>
            </a:r>
          </a:p>
          <a:p>
            <a:pPr algn="l" marL="651510" indent="-325755" lvl="1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Arial"/>
              </a:rPr>
              <a:t>La EUCARISTÍA fue su fuerza.</a:t>
            </a:r>
          </a:p>
          <a:p>
            <a:pPr algn="l" marL="651510" indent="-325755" lvl="1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FFCC00"/>
                </a:solidFill>
                <a:latin typeface="Arial"/>
              </a:rPr>
              <a:t>La ORACIÓN su atmósfera.</a:t>
            </a:r>
          </a:p>
          <a:p>
            <a:pPr algn="l" marL="651510" indent="-325755" lvl="1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Arimo"/>
              </a:rPr>
              <a:t>La CONFIANZA FILIAL, su casa.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326981" y="2398395"/>
            <a:ext cx="6439375" cy="30317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51510" indent="-325755" lvl="1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Arial"/>
              </a:rPr>
              <a:t>La FE, su escudo.</a:t>
            </a:r>
          </a:p>
          <a:p>
            <a:pPr algn="l" marL="651510" indent="-325755" lvl="1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FFCC00"/>
                </a:solidFill>
                <a:latin typeface="Arial"/>
              </a:rPr>
              <a:t>La HUMILDAD, su verdad.</a:t>
            </a:r>
          </a:p>
          <a:p>
            <a:pPr algn="l" marL="651510" indent="-325755" lvl="1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Arial"/>
              </a:rPr>
              <a:t>La PEQUEÑEZ, su Evangelio. </a:t>
            </a:r>
          </a:p>
          <a:p>
            <a:pPr algn="l" marL="651510" indent="-325755" lvl="1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FFCC00"/>
                </a:solidFill>
                <a:latin typeface="Arial"/>
              </a:rPr>
              <a:t>La FRATERNIDAD, su misión.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991520" y="5876907"/>
            <a:ext cx="10304961" cy="6772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FFFFFF"/>
                </a:solidFill>
                <a:latin typeface="Arial"/>
              </a:rPr>
              <a:t>El culmen de su vida se sintetiza en su lema: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955879" y="7330797"/>
            <a:ext cx="12376241" cy="10356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6300">
                <a:solidFill>
                  <a:srgbClr val="FFCC00"/>
                </a:solidFill>
                <a:latin typeface="Arimo"/>
              </a:rPr>
              <a:t>Hago siempre el agrado de mi Padre.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7956548" y="9094821"/>
            <a:ext cx="2374902" cy="854043"/>
          </a:xfrm>
          <a:custGeom>
            <a:avLst/>
            <a:gdLst/>
            <a:ahLst/>
            <a:cxnLst/>
            <a:rect r="r" b="b" t="t" l="l"/>
            <a:pathLst>
              <a:path h="854043" w="2374902">
                <a:moveTo>
                  <a:pt x="0" y="0"/>
                </a:moveTo>
                <a:lnTo>
                  <a:pt x="2374902" y="0"/>
                </a:lnTo>
                <a:lnTo>
                  <a:pt x="2374902" y="854043"/>
                </a:lnTo>
                <a:lnTo>
                  <a:pt x="0" y="8540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" t="0" r="-4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99756"/>
          </a:xfrm>
          <a:custGeom>
            <a:avLst/>
            <a:gdLst/>
            <a:ahLst/>
            <a:cxnLst/>
            <a:rect r="r" b="b" t="t" l="l"/>
            <a:pathLst>
              <a:path h="10299756" w="18288000">
                <a:moveTo>
                  <a:pt x="0" y="0"/>
                </a:moveTo>
                <a:lnTo>
                  <a:pt x="18288000" y="0"/>
                </a:lnTo>
                <a:lnTo>
                  <a:pt x="18288000" y="10299756"/>
                </a:lnTo>
                <a:lnTo>
                  <a:pt x="0" y="102997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83" r="0" b="-928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857375"/>
          </a:xfrm>
          <a:custGeom>
            <a:avLst/>
            <a:gdLst/>
            <a:ahLst/>
            <a:cxnLst/>
            <a:rect r="r" b="b" t="t" l="l"/>
            <a:pathLst>
              <a:path h="1857375" w="18288000">
                <a:moveTo>
                  <a:pt x="0" y="0"/>
                </a:moveTo>
                <a:lnTo>
                  <a:pt x="18288000" y="0"/>
                </a:lnTo>
                <a:lnTo>
                  <a:pt x="18288000" y="1857375"/>
                </a:lnTo>
                <a:lnTo>
                  <a:pt x="0" y="18573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776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638291" y="48092"/>
            <a:ext cx="1265046" cy="1589742"/>
          </a:xfrm>
          <a:custGeom>
            <a:avLst/>
            <a:gdLst/>
            <a:ahLst/>
            <a:cxnLst/>
            <a:rect r="r" b="b" t="t" l="l"/>
            <a:pathLst>
              <a:path h="1589742" w="1265046">
                <a:moveTo>
                  <a:pt x="0" y="0"/>
                </a:moveTo>
                <a:lnTo>
                  <a:pt x="1265046" y="0"/>
                </a:lnTo>
                <a:lnTo>
                  <a:pt x="1265046" y="1589742"/>
                </a:lnTo>
                <a:lnTo>
                  <a:pt x="0" y="15897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0" t="0" r="-2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789223">
            <a:off x="7574055" y="5648758"/>
            <a:ext cx="3139890" cy="3139887"/>
          </a:xfrm>
          <a:custGeom>
            <a:avLst/>
            <a:gdLst/>
            <a:ahLst/>
            <a:cxnLst/>
            <a:rect r="r" b="b" t="t" l="l"/>
            <a:pathLst>
              <a:path h="3139887" w="3139890">
                <a:moveTo>
                  <a:pt x="0" y="0"/>
                </a:moveTo>
                <a:lnTo>
                  <a:pt x="3139890" y="0"/>
                </a:lnTo>
                <a:lnTo>
                  <a:pt x="3139890" y="3139888"/>
                </a:lnTo>
                <a:lnTo>
                  <a:pt x="0" y="31398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433919" y="3116070"/>
            <a:ext cx="7420164" cy="2422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000"/>
              </a:lnSpc>
            </a:pPr>
            <a:r>
              <a:rPr lang="en-US" sz="15000">
                <a:solidFill>
                  <a:srgbClr val="FFFFFF"/>
                </a:solidFill>
                <a:latin typeface="Arimo"/>
              </a:rPr>
              <a:t>¡Gracias!</a:t>
            </a:r>
          </a:p>
        </p:txBody>
      </p:sp>
    </p:spTree>
  </p:cSld>
  <p:clrMapOvr>
    <a:masterClrMapping/>
  </p:clrMapOvr>
  <p:transition spd="fast">
    <p:fade/>
  </p:transition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99756"/>
          </a:xfrm>
          <a:custGeom>
            <a:avLst/>
            <a:gdLst/>
            <a:ahLst/>
            <a:cxnLst/>
            <a:rect r="r" b="b" t="t" l="l"/>
            <a:pathLst>
              <a:path h="10299756" w="18288000">
                <a:moveTo>
                  <a:pt x="0" y="0"/>
                </a:moveTo>
                <a:lnTo>
                  <a:pt x="18288000" y="0"/>
                </a:lnTo>
                <a:lnTo>
                  <a:pt x="18288000" y="10299756"/>
                </a:lnTo>
                <a:lnTo>
                  <a:pt x="0" y="102997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83" r="0" b="-928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857375"/>
          </a:xfrm>
          <a:custGeom>
            <a:avLst/>
            <a:gdLst/>
            <a:ahLst/>
            <a:cxnLst/>
            <a:rect r="r" b="b" t="t" l="l"/>
            <a:pathLst>
              <a:path h="1857375" w="18288000">
                <a:moveTo>
                  <a:pt x="0" y="0"/>
                </a:moveTo>
                <a:lnTo>
                  <a:pt x="18288000" y="0"/>
                </a:lnTo>
                <a:lnTo>
                  <a:pt x="18288000" y="1857375"/>
                </a:lnTo>
                <a:lnTo>
                  <a:pt x="0" y="18573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776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638291" y="48092"/>
            <a:ext cx="1265046" cy="1589742"/>
          </a:xfrm>
          <a:custGeom>
            <a:avLst/>
            <a:gdLst/>
            <a:ahLst/>
            <a:cxnLst/>
            <a:rect r="r" b="b" t="t" l="l"/>
            <a:pathLst>
              <a:path h="1589742" w="1265046">
                <a:moveTo>
                  <a:pt x="0" y="0"/>
                </a:moveTo>
                <a:lnTo>
                  <a:pt x="1265046" y="0"/>
                </a:lnTo>
                <a:lnTo>
                  <a:pt x="1265046" y="1589742"/>
                </a:lnTo>
                <a:lnTo>
                  <a:pt x="0" y="15897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0" t="0" r="-2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99673" y="2637215"/>
            <a:ext cx="10032479" cy="65770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42925" indent="-271462" lvl="1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FFC000"/>
                </a:solidFill>
                <a:latin typeface="Arial"/>
              </a:rPr>
              <a:t>Aprendió a vivir bajo la mirada amorosa del Padre, buscando siempre su agrado como Jesús.</a:t>
            </a:r>
          </a:p>
          <a:p>
            <a:pPr algn="l" marL="542925" indent="-271462" lvl="1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Arial"/>
              </a:rPr>
              <a:t>Vivió la Espiritualidad de la Cruz</a:t>
            </a:r>
            <a:r>
              <a:rPr lang="en-US" sz="3000">
                <a:solidFill>
                  <a:srgbClr val="FFC000"/>
                </a:solidFill>
                <a:latin typeface="Arial"/>
              </a:rPr>
              <a:t>, como la transmitió la Beata Concepción Cabrera de Armida: </a:t>
            </a:r>
            <a:r>
              <a:rPr lang="en-US" sz="3000">
                <a:solidFill>
                  <a:srgbClr val="FFFFFF"/>
                </a:solidFill>
                <a:latin typeface="Arial"/>
              </a:rPr>
              <a:t>amor, pureza y sacrificio. </a:t>
            </a:r>
          </a:p>
          <a:p>
            <a:pPr algn="l" marL="542925" indent="-271462" lvl="1">
              <a:lnSpc>
                <a:spcPts val="3600"/>
              </a:lnSpc>
            </a:pPr>
          </a:p>
          <a:p>
            <a:pPr algn="l" marL="542925" indent="-271462" lvl="1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FFC000"/>
                </a:solidFill>
                <a:latin typeface="Arial"/>
              </a:rPr>
              <a:t>Es el Primogénito, </a:t>
            </a:r>
            <a:r>
              <a:rPr lang="en-US" sz="3000">
                <a:solidFill>
                  <a:srgbClr val="FFFFFF"/>
                </a:solidFill>
                <a:latin typeface="Arial"/>
              </a:rPr>
              <a:t>de los hijos de la Cruz.</a:t>
            </a:r>
          </a:p>
          <a:p>
            <a:pPr algn="l" marL="542925" indent="-271462" lvl="1">
              <a:lnSpc>
                <a:spcPts val="3600"/>
              </a:lnSpc>
            </a:pPr>
          </a:p>
          <a:p>
            <a:pPr algn="l" marL="542925" indent="-271462" lvl="1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Arial"/>
              </a:rPr>
              <a:t>Nuestro Señor me ha </a:t>
            </a:r>
            <a:r>
              <a:rPr lang="en-US" sz="3000">
                <a:solidFill>
                  <a:srgbClr val="FEC67B"/>
                </a:solidFill>
                <a:latin typeface="Arial"/>
              </a:rPr>
              <a:t>elegido</a:t>
            </a:r>
            <a:r>
              <a:rPr lang="en-US" sz="3000">
                <a:solidFill>
                  <a:srgbClr val="FFFFFF"/>
                </a:solidFill>
                <a:latin typeface="Arial"/>
              </a:rPr>
              <a:t> para llevar a</a:t>
            </a:r>
          </a:p>
          <a:p>
            <a:pPr algn="l" marL="542925" indent="-271462" lvl="1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Arial"/>
              </a:rPr>
              <a:t>cabo la </a:t>
            </a:r>
            <a:r>
              <a:rPr lang="en-US" sz="3000">
                <a:solidFill>
                  <a:srgbClr val="FEC67B"/>
                </a:solidFill>
                <a:latin typeface="Arial"/>
              </a:rPr>
              <a:t>“misión más sublime</a:t>
            </a:r>
            <a:r>
              <a:rPr lang="en-US" sz="3000">
                <a:solidFill>
                  <a:srgbClr val="FFFFFF"/>
                </a:solidFill>
                <a:latin typeface="Arial"/>
              </a:rPr>
              <a:t>” que Él trajo a la tierra.</a:t>
            </a:r>
          </a:p>
          <a:p>
            <a:pPr algn="l" marL="542925" indent="-271462" lvl="1">
              <a:lnSpc>
                <a:spcPts val="3600"/>
              </a:lnSpc>
            </a:pPr>
          </a:p>
          <a:p>
            <a:pPr algn="l" marL="542925" indent="-271462" lvl="1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Arial"/>
              </a:rPr>
              <a:t>Enseñar el Espíritu filial, el espíritu de pequeñez, o sea de  humildad. (DE 1935).</a:t>
            </a:r>
          </a:p>
          <a:p>
            <a:pPr algn="l" marL="542925" indent="-271462" lvl="1">
              <a:lnSpc>
                <a:spcPts val="3600"/>
              </a:lnSpc>
            </a:pPr>
          </a:p>
        </p:txBody>
      </p:sp>
      <p:grpSp>
        <p:nvGrpSpPr>
          <p:cNvPr name="Group 6" id="6"/>
          <p:cNvGrpSpPr/>
          <p:nvPr/>
        </p:nvGrpSpPr>
        <p:grpSpPr>
          <a:xfrm rot="0">
            <a:off x="1131858" y="109536"/>
            <a:ext cx="14851856" cy="1690689"/>
            <a:chOff x="0" y="0"/>
            <a:chExt cx="19802474" cy="225425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802475" cy="2254250"/>
            </a:xfrm>
            <a:custGeom>
              <a:avLst/>
              <a:gdLst/>
              <a:ahLst/>
              <a:cxnLst/>
              <a:rect r="r" b="b" t="t" l="l"/>
              <a:pathLst>
                <a:path h="2254250" w="19802475">
                  <a:moveTo>
                    <a:pt x="0" y="0"/>
                  </a:moveTo>
                  <a:lnTo>
                    <a:pt x="19802475" y="0"/>
                  </a:lnTo>
                  <a:lnTo>
                    <a:pt x="19802475" y="2254250"/>
                  </a:lnTo>
                  <a:lnTo>
                    <a:pt x="0" y="2254250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95250"/>
              <a:ext cx="19802474" cy="23495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5759"/>
                </a:lnSpc>
              </a:pPr>
              <a:r>
                <a:rPr lang="en-US" sz="4800">
                  <a:solidFill>
                    <a:srgbClr val="B04104"/>
                  </a:solidFill>
                  <a:latin typeface="Arial"/>
                </a:rPr>
                <a:t> </a:t>
              </a:r>
              <a:r>
                <a:rPr lang="en-US" sz="4800">
                  <a:solidFill>
                    <a:srgbClr val="B04104"/>
                  </a:solidFill>
                  <a:latin typeface="Arial Bold"/>
                </a:rPr>
                <a:t>A. ELECCIÓN DE DIOS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1062538" y="3166250"/>
            <a:ext cx="7042054" cy="5660637"/>
          </a:xfrm>
          <a:custGeom>
            <a:avLst/>
            <a:gdLst/>
            <a:ahLst/>
            <a:cxnLst/>
            <a:rect r="r" b="b" t="t" l="l"/>
            <a:pathLst>
              <a:path h="5660637" w="7042054">
                <a:moveTo>
                  <a:pt x="0" y="0"/>
                </a:moveTo>
                <a:lnTo>
                  <a:pt x="7042054" y="0"/>
                </a:lnTo>
                <a:lnTo>
                  <a:pt x="7042054" y="5660637"/>
                </a:lnTo>
                <a:lnTo>
                  <a:pt x="0" y="56606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4689" t="0" r="-11975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99756"/>
          </a:xfrm>
          <a:custGeom>
            <a:avLst/>
            <a:gdLst/>
            <a:ahLst/>
            <a:cxnLst/>
            <a:rect r="r" b="b" t="t" l="l"/>
            <a:pathLst>
              <a:path h="10299756" w="18288000">
                <a:moveTo>
                  <a:pt x="0" y="0"/>
                </a:moveTo>
                <a:lnTo>
                  <a:pt x="18288000" y="0"/>
                </a:lnTo>
                <a:lnTo>
                  <a:pt x="18288000" y="10299756"/>
                </a:lnTo>
                <a:lnTo>
                  <a:pt x="0" y="102997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83" r="0" b="-928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857375"/>
          </a:xfrm>
          <a:custGeom>
            <a:avLst/>
            <a:gdLst/>
            <a:ahLst/>
            <a:cxnLst/>
            <a:rect r="r" b="b" t="t" l="l"/>
            <a:pathLst>
              <a:path h="1857375" w="18288000">
                <a:moveTo>
                  <a:pt x="0" y="0"/>
                </a:moveTo>
                <a:lnTo>
                  <a:pt x="18288000" y="0"/>
                </a:lnTo>
                <a:lnTo>
                  <a:pt x="18288000" y="1857375"/>
                </a:lnTo>
                <a:lnTo>
                  <a:pt x="0" y="18573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776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638291" y="48092"/>
            <a:ext cx="1265046" cy="1589742"/>
          </a:xfrm>
          <a:custGeom>
            <a:avLst/>
            <a:gdLst/>
            <a:ahLst/>
            <a:cxnLst/>
            <a:rect r="r" b="b" t="t" l="l"/>
            <a:pathLst>
              <a:path h="1589742" w="1265046">
                <a:moveTo>
                  <a:pt x="0" y="0"/>
                </a:moveTo>
                <a:lnTo>
                  <a:pt x="1265046" y="0"/>
                </a:lnTo>
                <a:lnTo>
                  <a:pt x="1265046" y="1589742"/>
                </a:lnTo>
                <a:lnTo>
                  <a:pt x="0" y="15897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0" t="0" r="-2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031430" y="2479257"/>
            <a:ext cx="12707928" cy="6771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51510" indent="-325755" lvl="1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FFFF00"/>
                </a:solidFill>
                <a:latin typeface="Arial"/>
              </a:rPr>
              <a:t>Se dejó modelar con humildad. </a:t>
            </a:r>
          </a:p>
          <a:p>
            <a:pPr algn="l" marL="651510" indent="-325755" lvl="1">
              <a:lnSpc>
                <a:spcPts val="4320"/>
              </a:lnSpc>
            </a:pPr>
          </a:p>
          <a:p>
            <a:pPr algn="l" marL="651510" indent="-325755" lvl="1">
              <a:lnSpc>
                <a:spcPts val="4320"/>
              </a:lnSpc>
            </a:pPr>
            <a:r>
              <a:rPr lang="en-US" sz="3600">
                <a:solidFill>
                  <a:srgbClr val="FFFFFF"/>
                </a:solidFill>
                <a:latin typeface="Arial"/>
              </a:rPr>
              <a:t>Cito (MLS a Félix de J. (1920).</a:t>
            </a:r>
          </a:p>
          <a:p>
            <a:pPr algn="l" marL="651510" indent="-325755" lvl="1">
              <a:lnSpc>
                <a:spcPts val="4320"/>
              </a:lnSpc>
            </a:pPr>
          </a:p>
          <a:p>
            <a:pPr algn="l" marL="651510" indent="-325755" lvl="1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FFFF00"/>
                </a:solidFill>
                <a:latin typeface="Arial"/>
              </a:rPr>
              <a:t>Mi alma quiere ser santa…  no desmaya, confía, se abandona con todas sus miserias en los brazos de Dios... </a:t>
            </a:r>
          </a:p>
          <a:p>
            <a:pPr algn="l" marL="651510" indent="-325755" lvl="1">
              <a:lnSpc>
                <a:spcPts val="4320"/>
              </a:lnSpc>
            </a:pPr>
          </a:p>
          <a:p>
            <a:pPr algn="l" marL="651510" indent="-325755" lvl="1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Arial"/>
              </a:rPr>
              <a:t>Trabaja con todo empeño y a eso dirige todos sus actos, para llegar a ser, pequeñita, víctima </a:t>
            </a:r>
            <a:r>
              <a:rPr lang="en-US" sz="3600">
                <a:solidFill>
                  <a:srgbClr val="FEC67B"/>
                </a:solidFill>
                <a:latin typeface="Arial"/>
              </a:rPr>
              <a:t>y muy de María</a:t>
            </a:r>
            <a:r>
              <a:rPr lang="en-US" sz="3600">
                <a:solidFill>
                  <a:srgbClr val="FFFFFF"/>
                </a:solidFill>
                <a:latin typeface="Arial"/>
              </a:rPr>
              <a:t>. </a:t>
            </a:r>
          </a:p>
          <a:p>
            <a:pPr algn="l" marL="651510" indent="-325755" lvl="1">
              <a:lnSpc>
                <a:spcPts val="4320"/>
              </a:lnSpc>
            </a:pPr>
          </a:p>
          <a:p>
            <a:pPr algn="l" marL="651510" indent="-325755" lvl="1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FFFF00"/>
                </a:solidFill>
                <a:latin typeface="Arial"/>
              </a:rPr>
              <a:t>Dios vive en mí y yo vivo en Él y quisiera que mi atmósfera fuera: Dios…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231870" y="338136"/>
            <a:ext cx="14851856" cy="1269280"/>
            <a:chOff x="0" y="0"/>
            <a:chExt cx="19802474" cy="169237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802475" cy="1692402"/>
            </a:xfrm>
            <a:custGeom>
              <a:avLst/>
              <a:gdLst/>
              <a:ahLst/>
              <a:cxnLst/>
              <a:rect r="r" b="b" t="t" l="l"/>
              <a:pathLst>
                <a:path h="1692402" w="19802475">
                  <a:moveTo>
                    <a:pt x="0" y="0"/>
                  </a:moveTo>
                  <a:lnTo>
                    <a:pt x="19802475" y="0"/>
                  </a:lnTo>
                  <a:lnTo>
                    <a:pt x="19802475" y="1692402"/>
                  </a:lnTo>
                  <a:lnTo>
                    <a:pt x="0" y="1692402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0"/>
              <a:ext cx="19802474" cy="16923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759"/>
                </a:lnSpc>
              </a:pPr>
              <a:r>
                <a:rPr lang="en-US" sz="4800" spc="17">
                  <a:solidFill>
                    <a:srgbClr val="802017"/>
                  </a:solidFill>
                  <a:latin typeface="Dosis Bold"/>
                </a:rPr>
                <a:t>Proceso de asimilación del Don de la «pequeñez»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323386" y="2773462"/>
            <a:ext cx="4286248" cy="6259025"/>
          </a:xfrm>
          <a:custGeom>
            <a:avLst/>
            <a:gdLst/>
            <a:ahLst/>
            <a:cxnLst/>
            <a:rect r="r" b="b" t="t" l="l"/>
            <a:pathLst>
              <a:path h="6259025" w="4286248">
                <a:moveTo>
                  <a:pt x="0" y="0"/>
                </a:moveTo>
                <a:lnTo>
                  <a:pt x="4286249" y="0"/>
                </a:lnTo>
                <a:lnTo>
                  <a:pt x="4286249" y="6259025"/>
                </a:lnTo>
                <a:lnTo>
                  <a:pt x="0" y="62590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1376" t="1" r="-38" b="-38178"/>
            </a:stretch>
          </a:blipFill>
        </p:spPr>
      </p:sp>
    </p:spTree>
  </p:cSld>
  <p:clrMapOvr>
    <a:masterClrMapping/>
  </p:clrMapOvr>
  <p:transition spd="fast">
    <p:fade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99756"/>
          </a:xfrm>
          <a:custGeom>
            <a:avLst/>
            <a:gdLst/>
            <a:ahLst/>
            <a:cxnLst/>
            <a:rect r="r" b="b" t="t" l="l"/>
            <a:pathLst>
              <a:path h="10299756" w="18288000">
                <a:moveTo>
                  <a:pt x="0" y="0"/>
                </a:moveTo>
                <a:lnTo>
                  <a:pt x="18288000" y="0"/>
                </a:lnTo>
                <a:lnTo>
                  <a:pt x="18288000" y="10299756"/>
                </a:lnTo>
                <a:lnTo>
                  <a:pt x="0" y="102997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83" r="0" b="-928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857375"/>
          </a:xfrm>
          <a:custGeom>
            <a:avLst/>
            <a:gdLst/>
            <a:ahLst/>
            <a:cxnLst/>
            <a:rect r="r" b="b" t="t" l="l"/>
            <a:pathLst>
              <a:path h="1857375" w="18288000">
                <a:moveTo>
                  <a:pt x="0" y="0"/>
                </a:moveTo>
                <a:lnTo>
                  <a:pt x="18288000" y="0"/>
                </a:lnTo>
                <a:lnTo>
                  <a:pt x="18288000" y="1857375"/>
                </a:lnTo>
                <a:lnTo>
                  <a:pt x="0" y="18573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776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638291" y="48092"/>
            <a:ext cx="1265046" cy="1589742"/>
          </a:xfrm>
          <a:custGeom>
            <a:avLst/>
            <a:gdLst/>
            <a:ahLst/>
            <a:cxnLst/>
            <a:rect r="r" b="b" t="t" l="l"/>
            <a:pathLst>
              <a:path h="1589742" w="1265046">
                <a:moveTo>
                  <a:pt x="0" y="0"/>
                </a:moveTo>
                <a:lnTo>
                  <a:pt x="1265046" y="0"/>
                </a:lnTo>
                <a:lnTo>
                  <a:pt x="1265046" y="1589742"/>
                </a:lnTo>
                <a:lnTo>
                  <a:pt x="0" y="15897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0" t="0" r="-2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094201" y="2795717"/>
            <a:ext cx="11678613" cy="61479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51510" indent="-325755" lvl="1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Arial"/>
              </a:rPr>
              <a:t>Dios me quiere para la vida contemplativa y de infancia.</a:t>
            </a:r>
          </a:p>
          <a:p>
            <a:pPr algn="l" marL="651510" indent="-325755" lvl="1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FFFF00"/>
                </a:solidFill>
                <a:latin typeface="Arial"/>
              </a:rPr>
              <a:t>La intimidad la tenemos con un amigo, con una madre, con un hermano...  y todo eso es nuestro Padre Dios y es más... </a:t>
            </a:r>
          </a:p>
          <a:p>
            <a:pPr algn="l" marL="651510" indent="-325755" lvl="1">
              <a:lnSpc>
                <a:spcPts val="4320"/>
              </a:lnSpc>
            </a:pPr>
          </a:p>
          <a:p>
            <a:pPr algn="l" marL="651510" indent="-325755" lvl="1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Arial"/>
              </a:rPr>
              <a:t>La intimidad, es la de un hijo pequeño, bueno, amoroso, confiado para con su padre bueno, amante, cariñoso...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231870" y="200025"/>
            <a:ext cx="14851856" cy="1493115"/>
            <a:chOff x="0" y="0"/>
            <a:chExt cx="19802474" cy="199082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802475" cy="1990852"/>
            </a:xfrm>
            <a:custGeom>
              <a:avLst/>
              <a:gdLst/>
              <a:ahLst/>
              <a:cxnLst/>
              <a:rect r="r" b="b" t="t" l="l"/>
              <a:pathLst>
                <a:path h="1990852" w="19802475">
                  <a:moveTo>
                    <a:pt x="0" y="0"/>
                  </a:moveTo>
                  <a:lnTo>
                    <a:pt x="19802475" y="0"/>
                  </a:lnTo>
                  <a:lnTo>
                    <a:pt x="19802475" y="1990852"/>
                  </a:lnTo>
                  <a:lnTo>
                    <a:pt x="0" y="1990852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0"/>
              <a:ext cx="19802474" cy="19908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759"/>
                </a:lnSpc>
              </a:pPr>
              <a:r>
                <a:rPr lang="en-US" sz="4800" spc="17">
                  <a:solidFill>
                    <a:srgbClr val="802017"/>
                  </a:solidFill>
                  <a:latin typeface="Dosis Bold"/>
                </a:rPr>
                <a:t>B. Apóstol se configura con el estilo</a:t>
              </a:r>
            </a:p>
            <a:p>
              <a:pPr algn="ctr">
                <a:lnSpc>
                  <a:spcPts val="5759"/>
                </a:lnSpc>
              </a:pPr>
              <a:r>
                <a:rPr lang="en-US" sz="4800" spc="17">
                  <a:solidFill>
                    <a:srgbClr val="802017"/>
                  </a:solidFill>
                  <a:latin typeface="Dosis Bold"/>
                </a:rPr>
                <a:t>de vida de Jesús 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-19050" y="1853487"/>
            <a:ext cx="4286248" cy="8481807"/>
          </a:xfrm>
          <a:custGeom>
            <a:avLst/>
            <a:gdLst/>
            <a:ahLst/>
            <a:cxnLst/>
            <a:rect r="r" b="b" t="t" l="l"/>
            <a:pathLst>
              <a:path h="8481807" w="4286248">
                <a:moveTo>
                  <a:pt x="0" y="0"/>
                </a:moveTo>
                <a:lnTo>
                  <a:pt x="4286248" y="0"/>
                </a:lnTo>
                <a:lnTo>
                  <a:pt x="4286248" y="8481807"/>
                </a:lnTo>
                <a:lnTo>
                  <a:pt x="0" y="84818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4443" t="-4728" r="-11527" b="-2037"/>
            </a:stretch>
          </a:blipFill>
        </p:spPr>
      </p:sp>
    </p:spTree>
  </p:cSld>
  <p:clrMapOvr>
    <a:masterClrMapping/>
  </p:clrMapOvr>
  <p:transition spd="fast">
    <p:fade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99756"/>
          </a:xfrm>
          <a:custGeom>
            <a:avLst/>
            <a:gdLst/>
            <a:ahLst/>
            <a:cxnLst/>
            <a:rect r="r" b="b" t="t" l="l"/>
            <a:pathLst>
              <a:path h="10299756" w="18288000">
                <a:moveTo>
                  <a:pt x="0" y="0"/>
                </a:moveTo>
                <a:lnTo>
                  <a:pt x="18288000" y="0"/>
                </a:lnTo>
                <a:lnTo>
                  <a:pt x="18288000" y="10299756"/>
                </a:lnTo>
                <a:lnTo>
                  <a:pt x="0" y="102997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83" r="0" b="-928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857375"/>
          </a:xfrm>
          <a:custGeom>
            <a:avLst/>
            <a:gdLst/>
            <a:ahLst/>
            <a:cxnLst/>
            <a:rect r="r" b="b" t="t" l="l"/>
            <a:pathLst>
              <a:path h="1857375" w="18288000">
                <a:moveTo>
                  <a:pt x="0" y="0"/>
                </a:moveTo>
                <a:lnTo>
                  <a:pt x="18288000" y="0"/>
                </a:lnTo>
                <a:lnTo>
                  <a:pt x="18288000" y="1857375"/>
                </a:lnTo>
                <a:lnTo>
                  <a:pt x="0" y="18573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776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638291" y="48092"/>
            <a:ext cx="1265046" cy="1589742"/>
          </a:xfrm>
          <a:custGeom>
            <a:avLst/>
            <a:gdLst/>
            <a:ahLst/>
            <a:cxnLst/>
            <a:rect r="r" b="b" t="t" l="l"/>
            <a:pathLst>
              <a:path h="1589742" w="1265046">
                <a:moveTo>
                  <a:pt x="0" y="0"/>
                </a:moveTo>
                <a:lnTo>
                  <a:pt x="1265046" y="0"/>
                </a:lnTo>
                <a:lnTo>
                  <a:pt x="1265046" y="1589742"/>
                </a:lnTo>
                <a:lnTo>
                  <a:pt x="0" y="15897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0" t="0" r="-2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231870" y="338136"/>
            <a:ext cx="14851856" cy="1355002"/>
            <a:chOff x="0" y="0"/>
            <a:chExt cx="19802474" cy="180667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9802475" cy="1806702"/>
            </a:xfrm>
            <a:custGeom>
              <a:avLst/>
              <a:gdLst/>
              <a:ahLst/>
              <a:cxnLst/>
              <a:rect r="r" b="b" t="t" l="l"/>
              <a:pathLst>
                <a:path h="1806702" w="19802475">
                  <a:moveTo>
                    <a:pt x="0" y="0"/>
                  </a:moveTo>
                  <a:lnTo>
                    <a:pt x="19802475" y="0"/>
                  </a:lnTo>
                  <a:lnTo>
                    <a:pt x="19802475" y="1806702"/>
                  </a:lnTo>
                  <a:lnTo>
                    <a:pt x="0" y="1806702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0"/>
              <a:ext cx="19802474" cy="18066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759"/>
                </a:lnSpc>
              </a:pPr>
              <a:r>
                <a:rPr lang="en-US" sz="4800" spc="17">
                  <a:solidFill>
                    <a:srgbClr val="990000"/>
                  </a:solidFill>
                  <a:latin typeface="Dosis Bold"/>
                </a:rPr>
                <a:t>El Apóstol es un testigo de la vida Trinitaria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3252810" y="7201921"/>
            <a:ext cx="11760077" cy="28932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FFCC00"/>
                </a:solidFill>
                <a:latin typeface="Arial"/>
              </a:rPr>
              <a:t>Mi ideal. </a:t>
            </a:r>
          </a:p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FFCC00"/>
                </a:solidFill>
                <a:latin typeface="Arial"/>
              </a:rPr>
              <a:t>Ser otro Cristo. </a:t>
            </a:r>
          </a:p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FFCC00"/>
                </a:solidFill>
                <a:latin typeface="Arial"/>
              </a:rPr>
              <a:t>Apasionado por el Padre, </a:t>
            </a:r>
          </a:p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FFCC00"/>
                </a:solidFill>
                <a:latin typeface="Arial"/>
              </a:rPr>
              <a:t>bajo la acción del Espíritu Santo, </a:t>
            </a:r>
          </a:p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FFCC00"/>
                </a:solidFill>
                <a:latin typeface="Arial"/>
              </a:rPr>
              <a:t>por María. (DE 1922).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02883" y="2246362"/>
            <a:ext cx="16738836" cy="1231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FFCC00"/>
                </a:solidFill>
                <a:latin typeface="Arial"/>
              </a:rPr>
              <a:t>P. Félix: Fíjense en Moisés, lo tienen como modelo, es el primer profeso y tiene el espíritu de la Congregación, (27 años).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285984" y="3807270"/>
            <a:ext cx="3682686" cy="233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FFFFFF"/>
                </a:solidFill>
                <a:latin typeface="Times New Roman"/>
              </a:rPr>
              <a:t>Apóstol presenta otra propuesta</a:t>
            </a:r>
          </a:p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FFFFFF"/>
                </a:solidFill>
                <a:latin typeface="Times New Roman"/>
              </a:rPr>
              <a:t>alternativa de los valores del Reino.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02883" y="4315101"/>
            <a:ext cx="8915739" cy="17852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FFFFFF"/>
                </a:solidFill>
                <a:latin typeface="Times New Roman"/>
              </a:rPr>
              <a:t>Para acercarse a Jesús es necesario ser pequeño. Aspira  a ser pequeño y desconocido.</a:t>
            </a:r>
          </a:p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FFFFFF"/>
                </a:solidFill>
                <a:latin typeface="Times New Roman"/>
              </a:rPr>
              <a:t>«Debo tener el tinte de la filiación»</a:t>
            </a:r>
            <a:r>
              <a:rPr lang="en-US" sz="3600">
                <a:solidFill>
                  <a:srgbClr val="FFFFFF"/>
                </a:solidFill>
                <a:latin typeface="Times New Roman Italics"/>
              </a:rPr>
              <a:t>. </a:t>
            </a:r>
            <a:r>
              <a:rPr lang="en-US" sz="3600">
                <a:solidFill>
                  <a:srgbClr val="FFFFFF"/>
                </a:solidFill>
                <a:latin typeface="Times New Roman"/>
              </a:rPr>
              <a:t>DE 1922.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0389633" y="4843840"/>
            <a:ext cx="2125341" cy="764298"/>
          </a:xfrm>
          <a:custGeom>
            <a:avLst/>
            <a:gdLst/>
            <a:ahLst/>
            <a:cxnLst/>
            <a:rect r="r" b="b" t="t" l="l"/>
            <a:pathLst>
              <a:path h="764298" w="2125341">
                <a:moveTo>
                  <a:pt x="0" y="0"/>
                </a:moveTo>
                <a:lnTo>
                  <a:pt x="2125341" y="0"/>
                </a:lnTo>
                <a:lnTo>
                  <a:pt x="2125341" y="764298"/>
                </a:lnTo>
                <a:lnTo>
                  <a:pt x="0" y="7642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51" r="0" b="-151"/>
            </a:stretch>
          </a:blipFill>
        </p:spPr>
      </p:sp>
    </p:spTree>
  </p:cSld>
  <p:clrMapOvr>
    <a:masterClrMapping/>
  </p:clrMapOvr>
  <p:transition spd="fast">
    <p:fade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99756"/>
          </a:xfrm>
          <a:custGeom>
            <a:avLst/>
            <a:gdLst/>
            <a:ahLst/>
            <a:cxnLst/>
            <a:rect r="r" b="b" t="t" l="l"/>
            <a:pathLst>
              <a:path h="10299756" w="18288000">
                <a:moveTo>
                  <a:pt x="0" y="0"/>
                </a:moveTo>
                <a:lnTo>
                  <a:pt x="18288000" y="0"/>
                </a:lnTo>
                <a:lnTo>
                  <a:pt x="18288000" y="10299756"/>
                </a:lnTo>
                <a:lnTo>
                  <a:pt x="0" y="102997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83" r="0" b="-928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857375"/>
          </a:xfrm>
          <a:custGeom>
            <a:avLst/>
            <a:gdLst/>
            <a:ahLst/>
            <a:cxnLst/>
            <a:rect r="r" b="b" t="t" l="l"/>
            <a:pathLst>
              <a:path h="1857375" w="18288000">
                <a:moveTo>
                  <a:pt x="0" y="0"/>
                </a:moveTo>
                <a:lnTo>
                  <a:pt x="18288000" y="0"/>
                </a:lnTo>
                <a:lnTo>
                  <a:pt x="18288000" y="1857375"/>
                </a:lnTo>
                <a:lnTo>
                  <a:pt x="0" y="18573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776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638291" y="48092"/>
            <a:ext cx="1265046" cy="1589742"/>
          </a:xfrm>
          <a:custGeom>
            <a:avLst/>
            <a:gdLst/>
            <a:ahLst/>
            <a:cxnLst/>
            <a:rect r="r" b="b" t="t" l="l"/>
            <a:pathLst>
              <a:path h="1589742" w="1265046">
                <a:moveTo>
                  <a:pt x="0" y="0"/>
                </a:moveTo>
                <a:lnTo>
                  <a:pt x="1265046" y="0"/>
                </a:lnTo>
                <a:lnTo>
                  <a:pt x="1265046" y="1589742"/>
                </a:lnTo>
                <a:lnTo>
                  <a:pt x="0" y="15897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0" t="0" r="-2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716151" y="2122236"/>
            <a:ext cx="10165209" cy="81562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FFCC00"/>
                </a:solidFill>
                <a:latin typeface="Arial"/>
              </a:rPr>
              <a:t>Cito al P. Félix, Carta, agosto 21  de 1927.</a:t>
            </a:r>
          </a:p>
          <a:p>
            <a:pPr algn="l" marL="651510" indent="-325755" lvl="1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Arial"/>
              </a:rPr>
              <a:t>Moisés pequeñito, humilde, amable y confiado, de virtud y cariñoso y sencillo con su superior, y edificando a todos los otros por sus palabras, su piedad, su modestia, y todo su modo de ser.</a:t>
            </a:r>
          </a:p>
          <a:p>
            <a:pPr algn="l" marL="651510" indent="-325755" lvl="1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Arial"/>
              </a:rPr>
              <a:t>Testimonio: era jovial, alegre, le gustaba hacer felices a todos, poseía el espíritu de bondad y pequeñez.</a:t>
            </a:r>
          </a:p>
          <a:p>
            <a:pPr algn="l" marL="651510" indent="-325755" lvl="1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Arial"/>
              </a:rPr>
              <a:t>¡Con qué amor me contemplará el Padre!, con qué predilección si represento a Cristo... (DE 1922).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231870" y="200025"/>
            <a:ext cx="14851856" cy="1493115"/>
            <a:chOff x="0" y="0"/>
            <a:chExt cx="19802474" cy="199082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802475" cy="1990852"/>
            </a:xfrm>
            <a:custGeom>
              <a:avLst/>
              <a:gdLst/>
              <a:ahLst/>
              <a:cxnLst/>
              <a:rect r="r" b="b" t="t" l="l"/>
              <a:pathLst>
                <a:path h="1990852" w="19802475">
                  <a:moveTo>
                    <a:pt x="0" y="0"/>
                  </a:moveTo>
                  <a:lnTo>
                    <a:pt x="19802475" y="0"/>
                  </a:lnTo>
                  <a:lnTo>
                    <a:pt x="19802475" y="1990852"/>
                  </a:lnTo>
                  <a:lnTo>
                    <a:pt x="0" y="1990852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0"/>
              <a:ext cx="19802474" cy="19908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759"/>
                </a:lnSpc>
              </a:pPr>
              <a:r>
                <a:rPr lang="en-US" sz="4800" spc="17">
                  <a:solidFill>
                    <a:srgbClr val="802017"/>
                  </a:solidFill>
                  <a:latin typeface="Dosis Bold"/>
                </a:rPr>
                <a:t>C. El Apóstol es una irradiación de Cristo para los demás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2310704" y="2100346"/>
            <a:ext cx="5352585" cy="7986628"/>
          </a:xfrm>
          <a:custGeom>
            <a:avLst/>
            <a:gdLst/>
            <a:ahLst/>
            <a:cxnLst/>
            <a:rect r="r" b="b" t="t" l="l"/>
            <a:pathLst>
              <a:path h="7986628" w="5352585">
                <a:moveTo>
                  <a:pt x="0" y="0"/>
                </a:moveTo>
                <a:lnTo>
                  <a:pt x="5352585" y="0"/>
                </a:lnTo>
                <a:lnTo>
                  <a:pt x="5352585" y="7986629"/>
                </a:lnTo>
                <a:lnTo>
                  <a:pt x="0" y="79866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1" t="0" r="-11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99756"/>
          </a:xfrm>
          <a:custGeom>
            <a:avLst/>
            <a:gdLst/>
            <a:ahLst/>
            <a:cxnLst/>
            <a:rect r="r" b="b" t="t" l="l"/>
            <a:pathLst>
              <a:path h="10299756" w="18288000">
                <a:moveTo>
                  <a:pt x="0" y="0"/>
                </a:moveTo>
                <a:lnTo>
                  <a:pt x="18288000" y="0"/>
                </a:lnTo>
                <a:lnTo>
                  <a:pt x="18288000" y="10299756"/>
                </a:lnTo>
                <a:lnTo>
                  <a:pt x="0" y="102997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83" r="0" b="-928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857375"/>
          </a:xfrm>
          <a:custGeom>
            <a:avLst/>
            <a:gdLst/>
            <a:ahLst/>
            <a:cxnLst/>
            <a:rect r="r" b="b" t="t" l="l"/>
            <a:pathLst>
              <a:path h="1857375" w="18288000">
                <a:moveTo>
                  <a:pt x="0" y="0"/>
                </a:moveTo>
                <a:lnTo>
                  <a:pt x="18288000" y="0"/>
                </a:lnTo>
                <a:lnTo>
                  <a:pt x="18288000" y="1857375"/>
                </a:lnTo>
                <a:lnTo>
                  <a:pt x="0" y="18573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776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638291" y="48092"/>
            <a:ext cx="1265046" cy="1589742"/>
          </a:xfrm>
          <a:custGeom>
            <a:avLst/>
            <a:gdLst/>
            <a:ahLst/>
            <a:cxnLst/>
            <a:rect r="r" b="b" t="t" l="l"/>
            <a:pathLst>
              <a:path h="1589742" w="1265046">
                <a:moveTo>
                  <a:pt x="0" y="0"/>
                </a:moveTo>
                <a:lnTo>
                  <a:pt x="1265046" y="0"/>
                </a:lnTo>
                <a:lnTo>
                  <a:pt x="1265046" y="1589742"/>
                </a:lnTo>
                <a:lnTo>
                  <a:pt x="0" y="15897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0" t="0" r="-2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7549349" y="2343718"/>
            <a:ext cx="10890282" cy="7509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51510" indent="-325755" lvl="1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FF9933"/>
                </a:solidFill>
                <a:latin typeface="Arial"/>
              </a:rPr>
              <a:t>Jesús quiere que nos dejemos hacer como un poco de cera... </a:t>
            </a:r>
          </a:p>
          <a:p>
            <a:pPr algn="l" marL="651510" indent="-325755" lvl="1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FF9933"/>
                </a:solidFill>
                <a:latin typeface="Arial"/>
              </a:rPr>
              <a:t>Que seamos como un armario corriente dándole la llave de nuestra voluntad. (DE 1922).</a:t>
            </a:r>
          </a:p>
          <a:p>
            <a:pPr algn="l" marL="651510" indent="-325755" lvl="1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66FFFF"/>
                </a:solidFill>
                <a:latin typeface="Arial"/>
              </a:rPr>
              <a:t>El Espíritu Santo es el divino artista de las almas,</a:t>
            </a:r>
          </a:p>
          <a:p>
            <a:pPr algn="l" marL="651510" indent="-325755" lvl="1">
              <a:lnSpc>
                <a:spcPts val="4320"/>
              </a:lnSpc>
            </a:pPr>
            <a:r>
              <a:rPr lang="en-US" sz="3600">
                <a:solidFill>
                  <a:srgbClr val="66FFFF"/>
                </a:solidFill>
                <a:latin typeface="Arial"/>
              </a:rPr>
              <a:t>pero hay que entregarse a Él. (1939).</a:t>
            </a:r>
          </a:p>
          <a:p>
            <a:pPr algn="l" marL="651510" indent="-325755" lvl="1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FF9933"/>
                </a:solidFill>
                <a:latin typeface="Arial"/>
              </a:rPr>
              <a:t>DE 1922: Si yo no sufriera, no creería que yo amo.</a:t>
            </a:r>
          </a:p>
          <a:p>
            <a:pPr algn="l" marL="651510" indent="-325755" lvl="1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66FFFF"/>
                </a:solidFill>
                <a:latin typeface="Arial"/>
              </a:rPr>
              <a:t>Con su vida predica la Cruz: la verdadera</a:t>
            </a:r>
          </a:p>
          <a:p>
            <a:pPr algn="l" marL="651510" indent="-325755" lvl="1">
              <a:lnSpc>
                <a:spcPts val="4320"/>
              </a:lnSpc>
            </a:pPr>
            <a:r>
              <a:rPr lang="en-US" sz="3600">
                <a:solidFill>
                  <a:srgbClr val="66FFFF"/>
                </a:solidFill>
                <a:latin typeface="Arial"/>
              </a:rPr>
              <a:t>alegría está en amar a Dios y sufrir por Él.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231870" y="200025"/>
            <a:ext cx="14851856" cy="1493115"/>
            <a:chOff x="0" y="0"/>
            <a:chExt cx="19802474" cy="199082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802475" cy="1990852"/>
            </a:xfrm>
            <a:custGeom>
              <a:avLst/>
              <a:gdLst/>
              <a:ahLst/>
              <a:cxnLst/>
              <a:rect r="r" b="b" t="t" l="l"/>
              <a:pathLst>
                <a:path h="1990852" w="19802475">
                  <a:moveTo>
                    <a:pt x="0" y="0"/>
                  </a:moveTo>
                  <a:lnTo>
                    <a:pt x="19802475" y="0"/>
                  </a:lnTo>
                  <a:lnTo>
                    <a:pt x="19802475" y="1990852"/>
                  </a:lnTo>
                  <a:lnTo>
                    <a:pt x="0" y="1990852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0"/>
              <a:ext cx="19802474" cy="19908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759"/>
                </a:lnSpc>
              </a:pPr>
              <a:r>
                <a:rPr lang="en-US" sz="4800" spc="17">
                  <a:solidFill>
                    <a:srgbClr val="990000"/>
                  </a:solidFill>
                  <a:latin typeface="Dosis Bold"/>
                </a:rPr>
                <a:t>A la elección de Dios, correspondió con docilidad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343742" y="2785593"/>
            <a:ext cx="6459264" cy="6066729"/>
          </a:xfrm>
          <a:custGeom>
            <a:avLst/>
            <a:gdLst/>
            <a:ahLst/>
            <a:cxnLst/>
            <a:rect r="r" b="b" t="t" l="l"/>
            <a:pathLst>
              <a:path h="6066729" w="6459264">
                <a:moveTo>
                  <a:pt x="0" y="0"/>
                </a:moveTo>
                <a:lnTo>
                  <a:pt x="6459264" y="0"/>
                </a:lnTo>
                <a:lnTo>
                  <a:pt x="6459264" y="6066729"/>
                </a:lnTo>
                <a:lnTo>
                  <a:pt x="0" y="60667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8" t="0" r="-48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99756"/>
          </a:xfrm>
          <a:custGeom>
            <a:avLst/>
            <a:gdLst/>
            <a:ahLst/>
            <a:cxnLst/>
            <a:rect r="r" b="b" t="t" l="l"/>
            <a:pathLst>
              <a:path h="10299756" w="18288000">
                <a:moveTo>
                  <a:pt x="0" y="0"/>
                </a:moveTo>
                <a:lnTo>
                  <a:pt x="18288000" y="0"/>
                </a:lnTo>
                <a:lnTo>
                  <a:pt x="18288000" y="10299756"/>
                </a:lnTo>
                <a:lnTo>
                  <a:pt x="0" y="102997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83" r="0" b="-928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857375"/>
          </a:xfrm>
          <a:custGeom>
            <a:avLst/>
            <a:gdLst/>
            <a:ahLst/>
            <a:cxnLst/>
            <a:rect r="r" b="b" t="t" l="l"/>
            <a:pathLst>
              <a:path h="1857375" w="18288000">
                <a:moveTo>
                  <a:pt x="0" y="0"/>
                </a:moveTo>
                <a:lnTo>
                  <a:pt x="18288000" y="0"/>
                </a:lnTo>
                <a:lnTo>
                  <a:pt x="18288000" y="1857375"/>
                </a:lnTo>
                <a:lnTo>
                  <a:pt x="0" y="18573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776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638291" y="48092"/>
            <a:ext cx="1265046" cy="1589742"/>
          </a:xfrm>
          <a:custGeom>
            <a:avLst/>
            <a:gdLst/>
            <a:ahLst/>
            <a:cxnLst/>
            <a:rect r="r" b="b" t="t" l="l"/>
            <a:pathLst>
              <a:path h="1589742" w="1265046">
                <a:moveTo>
                  <a:pt x="0" y="0"/>
                </a:moveTo>
                <a:lnTo>
                  <a:pt x="1265046" y="0"/>
                </a:lnTo>
                <a:lnTo>
                  <a:pt x="1265046" y="1589742"/>
                </a:lnTo>
                <a:lnTo>
                  <a:pt x="0" y="15897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0" t="0" r="-2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77500" y="2032341"/>
            <a:ext cx="11604713" cy="7048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51510" indent="-325755" lvl="1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Arial"/>
              </a:rPr>
              <a:t>No basta estudiar a Dios, hay que ponernos en contacto con Él. ¿Cómo? con la fe, humildad profunda y un amor ardiente.</a:t>
            </a:r>
          </a:p>
          <a:p>
            <a:pPr algn="l" marL="651510" indent="-325755" lvl="1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FFC000"/>
                </a:solidFill>
                <a:latin typeface="Arial"/>
              </a:rPr>
              <a:t>Dios, es el infinito amor,  la infinita bondad,      creamos en su amor, en su ternura de Padre,          aún en los acontecimientos desconcertantes. </a:t>
            </a:r>
          </a:p>
          <a:p>
            <a:pPr algn="l" marL="651510" indent="-325755" lvl="1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Arial"/>
              </a:rPr>
              <a:t>Cito Carta al P. Félix, 1934). </a:t>
            </a:r>
          </a:p>
          <a:p>
            <a:pPr algn="l" marL="651510" indent="-325755" lvl="1">
              <a:lnSpc>
                <a:spcPts val="4320"/>
              </a:lnSpc>
            </a:pPr>
            <a:r>
              <a:rPr lang="en-US" sz="3600">
                <a:solidFill>
                  <a:srgbClr val="FFC000"/>
                </a:solidFill>
                <a:latin typeface="Arial"/>
              </a:rPr>
              <a:t>Creo firmemente que este espíritu de pequeñez,  Dios me lo ha dado y quiere que lo enseñe sin preocuparme de más. Cada día con esto vivo más y más en la paz».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231870" y="338136"/>
            <a:ext cx="14851856" cy="1355002"/>
            <a:chOff x="0" y="0"/>
            <a:chExt cx="19802474" cy="180667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802475" cy="1806702"/>
            </a:xfrm>
            <a:custGeom>
              <a:avLst/>
              <a:gdLst/>
              <a:ahLst/>
              <a:cxnLst/>
              <a:rect r="r" b="b" t="t" l="l"/>
              <a:pathLst>
                <a:path h="1806702" w="19802475">
                  <a:moveTo>
                    <a:pt x="0" y="0"/>
                  </a:moveTo>
                  <a:lnTo>
                    <a:pt x="19802475" y="0"/>
                  </a:lnTo>
                  <a:lnTo>
                    <a:pt x="19802475" y="1806702"/>
                  </a:lnTo>
                  <a:lnTo>
                    <a:pt x="0" y="1806702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0"/>
              <a:ext cx="19802474" cy="18066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120"/>
                </a:lnSpc>
              </a:pPr>
              <a:r>
                <a:rPr lang="en-US" sz="5100" spc="18">
                  <a:solidFill>
                    <a:srgbClr val="006600"/>
                  </a:solidFill>
                  <a:latin typeface="Dosis Bold"/>
                </a:rPr>
                <a:t>Pedagogía del Apóstol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1487852" y="3032668"/>
            <a:ext cx="6263547" cy="4221663"/>
          </a:xfrm>
          <a:custGeom>
            <a:avLst/>
            <a:gdLst/>
            <a:ahLst/>
            <a:cxnLst/>
            <a:rect r="r" b="b" t="t" l="l"/>
            <a:pathLst>
              <a:path h="4221663" w="6263547">
                <a:moveTo>
                  <a:pt x="0" y="0"/>
                </a:moveTo>
                <a:lnTo>
                  <a:pt x="6263547" y="0"/>
                </a:lnTo>
                <a:lnTo>
                  <a:pt x="6263547" y="4221663"/>
                </a:lnTo>
                <a:lnTo>
                  <a:pt x="0" y="42216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6" r="0" b="-16"/>
            </a:stretch>
          </a:blipFill>
        </p:spPr>
      </p:sp>
    </p:spTree>
  </p:cSld>
  <p:clrMapOvr>
    <a:masterClrMapping/>
  </p:clrMapOvr>
  <p:transition spd="fast">
    <p:fade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99756"/>
          </a:xfrm>
          <a:custGeom>
            <a:avLst/>
            <a:gdLst/>
            <a:ahLst/>
            <a:cxnLst/>
            <a:rect r="r" b="b" t="t" l="l"/>
            <a:pathLst>
              <a:path h="10299756" w="18288000">
                <a:moveTo>
                  <a:pt x="0" y="0"/>
                </a:moveTo>
                <a:lnTo>
                  <a:pt x="18288000" y="0"/>
                </a:lnTo>
                <a:lnTo>
                  <a:pt x="18288000" y="10299756"/>
                </a:lnTo>
                <a:lnTo>
                  <a:pt x="0" y="102997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83" r="0" b="-928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857375"/>
          </a:xfrm>
          <a:custGeom>
            <a:avLst/>
            <a:gdLst/>
            <a:ahLst/>
            <a:cxnLst/>
            <a:rect r="r" b="b" t="t" l="l"/>
            <a:pathLst>
              <a:path h="1857375" w="18288000">
                <a:moveTo>
                  <a:pt x="0" y="0"/>
                </a:moveTo>
                <a:lnTo>
                  <a:pt x="18288000" y="0"/>
                </a:lnTo>
                <a:lnTo>
                  <a:pt x="18288000" y="1857375"/>
                </a:lnTo>
                <a:lnTo>
                  <a:pt x="0" y="18573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776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638291" y="48092"/>
            <a:ext cx="1265046" cy="1589742"/>
          </a:xfrm>
          <a:custGeom>
            <a:avLst/>
            <a:gdLst/>
            <a:ahLst/>
            <a:cxnLst/>
            <a:rect r="r" b="b" t="t" l="l"/>
            <a:pathLst>
              <a:path h="1589742" w="1265046">
                <a:moveTo>
                  <a:pt x="0" y="0"/>
                </a:moveTo>
                <a:lnTo>
                  <a:pt x="1265046" y="0"/>
                </a:lnTo>
                <a:lnTo>
                  <a:pt x="1265046" y="1589742"/>
                </a:lnTo>
                <a:lnTo>
                  <a:pt x="0" y="15897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0" t="0" r="-2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815578" y="2088426"/>
            <a:ext cx="11972640" cy="7731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300">
                <a:solidFill>
                  <a:srgbClr val="FFC000"/>
                </a:solidFill>
                <a:latin typeface="Arial Bold"/>
              </a:rPr>
              <a:t>Apóstol es instrumento de Dios…</a:t>
            </a:r>
          </a:p>
          <a:p>
            <a:pPr algn="l">
              <a:lnSpc>
                <a:spcPts val="3960"/>
              </a:lnSpc>
            </a:pPr>
          </a:p>
          <a:p>
            <a:pPr algn="l">
              <a:lnSpc>
                <a:spcPts val="3960"/>
              </a:lnSpc>
            </a:pPr>
            <a:r>
              <a:rPr lang="en-US" sz="3300">
                <a:solidFill>
                  <a:srgbClr val="FFFFFF"/>
                </a:solidFill>
                <a:latin typeface="Arial Bold"/>
              </a:rPr>
              <a:t>Cito: DE 1922</a:t>
            </a:r>
          </a:p>
          <a:p>
            <a:pPr algn="l">
              <a:lnSpc>
                <a:spcPts val="3960"/>
              </a:lnSpc>
            </a:pPr>
          </a:p>
          <a:p>
            <a:pPr algn="l" marL="597217" indent="-298609" lvl="1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FFC000"/>
                </a:solidFill>
                <a:latin typeface="Arial"/>
              </a:rPr>
              <a:t>Cómo ansío profesar... y trabajar en un confesionario...      en la oscuridad... en el silencio... mi vida toda será como la de Nazaret...  </a:t>
            </a:r>
          </a:p>
          <a:p>
            <a:pPr algn="l" marL="597217" indent="-298609" lvl="1">
              <a:lnSpc>
                <a:spcPts val="3960"/>
              </a:lnSpc>
            </a:pPr>
          </a:p>
          <a:p>
            <a:pPr algn="l" marL="597217" indent="-298609" lvl="1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FFC000"/>
                </a:solidFill>
                <a:latin typeface="Arial"/>
              </a:rPr>
              <a:t>Dios mío... harás Tú el bien por mi medio...                    aspiro a darte mucha gloria... </a:t>
            </a:r>
          </a:p>
          <a:p>
            <a:pPr algn="l" marL="597217" indent="-298609" lvl="1">
              <a:lnSpc>
                <a:spcPts val="3960"/>
              </a:lnSpc>
            </a:pPr>
          </a:p>
          <a:p>
            <a:pPr algn="l" marL="597217" indent="-298609" lvl="1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FFC000"/>
                </a:solidFill>
                <a:latin typeface="Arial"/>
              </a:rPr>
              <a:t>Yo Sacerdote… debo alimentar con mi vida a las almas. </a:t>
            </a:r>
          </a:p>
          <a:p>
            <a:pPr algn="l" marL="597217" indent="-298609" lvl="1">
              <a:lnSpc>
                <a:spcPts val="3960"/>
              </a:lnSpc>
            </a:pPr>
          </a:p>
          <a:p>
            <a:pPr algn="l" marL="597217" indent="-298609" lvl="1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FFC000"/>
                </a:solidFill>
                <a:latin typeface="Arial"/>
              </a:rPr>
              <a:t>Jesús mío, que las almas que me confíes encuentren en mi corazón la gracia que Tu derramas. 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231870" y="200025"/>
            <a:ext cx="14851856" cy="1493115"/>
            <a:chOff x="0" y="0"/>
            <a:chExt cx="19802474" cy="199082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802475" cy="1990852"/>
            </a:xfrm>
            <a:custGeom>
              <a:avLst/>
              <a:gdLst/>
              <a:ahLst/>
              <a:cxnLst/>
              <a:rect r="r" b="b" t="t" l="l"/>
              <a:pathLst>
                <a:path h="1990852" w="19802475">
                  <a:moveTo>
                    <a:pt x="0" y="0"/>
                  </a:moveTo>
                  <a:lnTo>
                    <a:pt x="19802475" y="0"/>
                  </a:lnTo>
                  <a:lnTo>
                    <a:pt x="19802475" y="1990852"/>
                  </a:lnTo>
                  <a:lnTo>
                    <a:pt x="0" y="1990852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0"/>
              <a:ext cx="19802474" cy="19908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759"/>
                </a:lnSpc>
              </a:pPr>
              <a:r>
                <a:rPr lang="en-US" sz="4800" spc="17">
                  <a:solidFill>
                    <a:srgbClr val="802017"/>
                  </a:solidFill>
                  <a:latin typeface="Dosis Bold"/>
                </a:rPr>
                <a:t>D. Misión: comunicar a Dios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4377155" y="1860488"/>
            <a:ext cx="3793756" cy="8426512"/>
          </a:xfrm>
          <a:custGeom>
            <a:avLst/>
            <a:gdLst/>
            <a:ahLst/>
            <a:cxnLst/>
            <a:rect r="r" b="b" t="t" l="l"/>
            <a:pathLst>
              <a:path h="8426512" w="3793756">
                <a:moveTo>
                  <a:pt x="0" y="0"/>
                </a:moveTo>
                <a:lnTo>
                  <a:pt x="3793757" y="0"/>
                </a:lnTo>
                <a:lnTo>
                  <a:pt x="3793757" y="8426512"/>
                </a:lnTo>
                <a:lnTo>
                  <a:pt x="0" y="8426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7992" t="0" r="-34966" b="-4665"/>
            </a:stretch>
          </a:blipFill>
        </p:spPr>
      </p:sp>
    </p:spTree>
  </p:cSld>
  <p:clrMapOvr>
    <a:masterClrMapping/>
  </p:clrMapOvr>
  <p:transition spd="fast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DAGBlXKToXg</dc:identifier>
  <dcterms:modified xsi:type="dcterms:W3CDTF">2011-08-01T06:04:30Z</dcterms:modified>
  <cp:revision>1</cp:revision>
  <dc:title>Apóstol Bondad 8 de junio.pptx</dc:title>
</cp:coreProperties>
</file>